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avi" ContentType="video/avi"/>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74" r:id="rId3"/>
    <p:sldId id="275" r:id="rId4"/>
    <p:sldId id="282" r:id="rId5"/>
    <p:sldId id="313" r:id="rId6"/>
    <p:sldId id="276" r:id="rId7"/>
    <p:sldId id="283" r:id="rId8"/>
    <p:sldId id="314" r:id="rId9"/>
    <p:sldId id="277" r:id="rId10"/>
    <p:sldId id="284" r:id="rId11"/>
    <p:sldId id="278" r:id="rId12"/>
    <p:sldId id="285" r:id="rId13"/>
    <p:sldId id="279" r:id="rId14"/>
    <p:sldId id="287" r:id="rId15"/>
    <p:sldId id="295" r:id="rId16"/>
    <p:sldId id="280" r:id="rId17"/>
    <p:sldId id="300" r:id="rId18"/>
    <p:sldId id="297" r:id="rId19"/>
    <p:sldId id="302" r:id="rId20"/>
    <p:sldId id="301" r:id="rId21"/>
    <p:sldId id="289" r:id="rId22"/>
    <p:sldId id="298" r:id="rId23"/>
    <p:sldId id="303" r:id="rId24"/>
    <p:sldId id="304" r:id="rId25"/>
    <p:sldId id="305" r:id="rId26"/>
    <p:sldId id="288" r:id="rId27"/>
    <p:sldId id="306" r:id="rId28"/>
    <p:sldId id="307" r:id="rId29"/>
    <p:sldId id="308" r:id="rId30"/>
    <p:sldId id="312" r:id="rId31"/>
    <p:sldId id="309" r:id="rId32"/>
    <p:sldId id="310" r:id="rId33"/>
    <p:sldId id="311" r:id="rId34"/>
    <p:sldId id="281" r:id="rId35"/>
    <p:sldId id="290" r:id="rId36"/>
    <p:sldId id="291" r:id="rId37"/>
    <p:sldId id="292" r:id="rId38"/>
    <p:sldId id="294" r:id="rId39"/>
    <p:sldId id="296" r:id="rId40"/>
    <p:sldId id="293" r:id="rId41"/>
    <p:sldId id="272" r:id="rId4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93C9"/>
    <a:srgbClr val="0066CC"/>
    <a:srgbClr val="BAECC0"/>
    <a:srgbClr val="CCFFCC"/>
    <a:srgbClr val="F68D36"/>
    <a:srgbClr val="73B57E"/>
    <a:srgbClr val="F9B2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5066" autoAdjust="0"/>
  </p:normalViewPr>
  <p:slideViewPr>
    <p:cSldViewPr>
      <p:cViewPr varScale="1">
        <p:scale>
          <a:sx n="76" d="100"/>
          <a:sy n="76" d="100"/>
        </p:scale>
        <p:origin x="-135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258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1C739A-D29D-4CDF-8A25-2475865E8D40}" type="datetimeFigureOut">
              <a:rPr lang="zh-TW" altLang="en-US" smtClean="0"/>
              <a:pPr/>
              <a:t>2014/1/2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957657-29DB-4245-8D93-FC6A8159EF5C}" type="slidenum">
              <a:rPr lang="zh-TW" altLang="en-US" smtClean="0"/>
              <a:pPr/>
              <a:t>‹#›</a:t>
            </a:fld>
            <a:endParaRPr lang="zh-TW" altLang="en-US"/>
          </a:p>
        </p:txBody>
      </p:sp>
    </p:spTree>
    <p:extLst>
      <p:ext uri="{BB962C8B-B14F-4D97-AF65-F5344CB8AC3E}">
        <p14:creationId xmlns:p14="http://schemas.microsoft.com/office/powerpoint/2010/main" val="1830166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3</a:t>
            </a:fld>
            <a:endParaRPr lang="zh-TW" altLang="en-US"/>
          </a:p>
        </p:txBody>
      </p:sp>
    </p:spTree>
    <p:extLst>
      <p:ext uri="{BB962C8B-B14F-4D97-AF65-F5344CB8AC3E}">
        <p14:creationId xmlns:p14="http://schemas.microsoft.com/office/powerpoint/2010/main" val="1569650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7.</a:t>
            </a:r>
            <a:r>
              <a:rPr lang="zh-TW" altLang="en-US" dirty="0" smtClean="0"/>
              <a:t>一個</a:t>
            </a:r>
            <a:r>
              <a:rPr lang="en-US" altLang="zh-TW" dirty="0" smtClean="0"/>
              <a:t>Team</a:t>
            </a:r>
            <a:r>
              <a:rPr lang="zh-TW" altLang="en-US" dirty="0" smtClean="0"/>
              <a:t>裡面大概會有</a:t>
            </a:r>
            <a:r>
              <a:rPr lang="en-US" altLang="zh-TW" dirty="0" smtClean="0"/>
              <a:t>2</a:t>
            </a:r>
            <a:r>
              <a:rPr lang="zh-TW" altLang="en-US" dirty="0" smtClean="0"/>
              <a:t>、</a:t>
            </a:r>
            <a:r>
              <a:rPr lang="en-US" altLang="zh-TW" dirty="0" smtClean="0"/>
              <a:t>3</a:t>
            </a:r>
            <a:r>
              <a:rPr lang="zh-TW" altLang="en-US" dirty="0" smtClean="0"/>
              <a:t>個人，每個</a:t>
            </a:r>
            <a:r>
              <a:rPr lang="en-US" altLang="zh-TW" dirty="0" smtClean="0"/>
              <a:t>Quarter</a:t>
            </a:r>
            <a:r>
              <a:rPr lang="zh-TW" altLang="en-US" dirty="0" smtClean="0"/>
              <a:t>會訂一個目標，自己的部分做完後可以再去幫其他人，不希望某個人只負責某塊部分。</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8.</a:t>
            </a:r>
            <a:r>
              <a:rPr lang="zh-TW" altLang="en-US" dirty="0" smtClean="0"/>
              <a:t>有問題的時候提出來，同事就會來幫你，總是會有解決方法的。比較麻煩的部分應該是</a:t>
            </a:r>
            <a:r>
              <a:rPr lang="en-US" altLang="zh-TW" dirty="0" smtClean="0"/>
              <a:t>Delay</a:t>
            </a:r>
            <a:r>
              <a:rPr lang="zh-TW" altLang="en-US" dirty="0" smtClean="0"/>
              <a:t>，東西可能要延後出。</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9.</a:t>
            </a:r>
            <a:r>
              <a:rPr lang="zh-TW" altLang="en-US" dirty="0" smtClean="0"/>
              <a:t>因為採取責任制所以看個人，你可以選擇做很多事情，那你的</a:t>
            </a:r>
            <a:r>
              <a:rPr lang="en-US" altLang="zh-TW" dirty="0" smtClean="0"/>
              <a:t>Bonus</a:t>
            </a:r>
            <a:r>
              <a:rPr lang="zh-TW" altLang="en-US" dirty="0" smtClean="0"/>
              <a:t>就會相對地比較好。</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10.</a:t>
            </a:r>
            <a:r>
              <a:rPr lang="zh-TW" altLang="en-US" dirty="0" smtClean="0"/>
              <a:t>不管做多困難的專案，其實最重要的還是溝通，定期的更新自己的</a:t>
            </a:r>
            <a:r>
              <a:rPr lang="en-US" altLang="zh-TW" dirty="0" smtClean="0"/>
              <a:t>Status</a:t>
            </a:r>
            <a:r>
              <a:rPr lang="zh-TW" altLang="en-US" dirty="0" smtClean="0"/>
              <a:t>，有困難時可以問其他人。</a:t>
            </a:r>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39</a:t>
            </a:fld>
            <a:endParaRPr lang="zh-TW" altLang="en-US"/>
          </a:p>
        </p:txBody>
      </p:sp>
    </p:spTree>
    <p:extLst>
      <p:ext uri="{BB962C8B-B14F-4D97-AF65-F5344CB8AC3E}">
        <p14:creationId xmlns:p14="http://schemas.microsoft.com/office/powerpoint/2010/main" val="299577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隨者智慧型手機的普及，智慧型手機幾乎是現代人生活上很重要的一部份，人們對手機的依賴性越來越高，而電腦卻又是不可或缺的另一部份。手機有手機的方便性，電腦也有其手機無法取代的地方，如果能將兩者作結合，在電腦上操作手機勢必能去除許多不便。</a:t>
            </a:r>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4</a:t>
            </a:fld>
            <a:endParaRPr lang="zh-TW" altLang="en-US"/>
          </a:p>
        </p:txBody>
      </p:sp>
    </p:spTree>
    <p:extLst>
      <p:ext uri="{BB962C8B-B14F-4D97-AF65-F5344CB8AC3E}">
        <p14:creationId xmlns:p14="http://schemas.microsoft.com/office/powerpoint/2010/main" val="235795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smtClean="0"/>
              <a:t>我們想結合個人電腦與智慧型行動裝置之特性，在使用桌上型電腦的同時，不需從別處拿出手機，透過個人電腦遠端連接手機，建立起彼此間簡便的操作橋樑。</a:t>
            </a:r>
            <a:r>
              <a:rPr lang="zh-TW" altLang="en-US" sz="1200" dirty="0" smtClean="0"/>
              <a:t>手機受制於螢幕的大小，以及輸入介面的空間，在長時間使用下會感到不舒服。如果能用電腦的螢幕、鍵盤等週邊設備取代手機原有的輸入輸出方式，是否方便許多？不知道大家有沒有類似經驗，上班上課時手機調整成震動，回到家沒有打開聲音又剛好不再身上，因此漏接許多電話。又或著是人在電腦前辦公，手機卻放在客廳或是包包裡</a:t>
            </a:r>
            <a:endParaRPr lang="zh-TW" altLang="en-US" dirty="0"/>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7</a:t>
            </a:fld>
            <a:endParaRPr lang="zh-TW" altLang="en-US"/>
          </a:p>
        </p:txBody>
      </p:sp>
    </p:spTree>
    <p:extLst>
      <p:ext uri="{BB962C8B-B14F-4D97-AF65-F5344CB8AC3E}">
        <p14:creationId xmlns:p14="http://schemas.microsoft.com/office/powerpoint/2010/main" val="4168960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dirty="0" smtClean="0"/>
              <a:t>預期達到遠端控制使用者的</a:t>
            </a:r>
            <a:r>
              <a:rPr lang="en-US" altLang="zh-TW" sz="1200" dirty="0" smtClean="0"/>
              <a:t>Android</a:t>
            </a:r>
            <a:r>
              <a:rPr lang="zh-TW" altLang="zh-TW" sz="1200" dirty="0" smtClean="0"/>
              <a:t>手機，近似遠端桌面</a:t>
            </a:r>
            <a:r>
              <a:rPr lang="en-US" altLang="zh-TW" sz="1200" dirty="0" smtClean="0"/>
              <a:t>(VNC)</a:t>
            </a:r>
            <a:r>
              <a:rPr lang="zh-TW" altLang="zh-TW" sz="1200" dirty="0" smtClean="0"/>
              <a:t>之概念，讓使用者在桌上型電腦的完善操作介面上控制智慧型手機，包含螢幕畫面的取得、觸控控制取得及雙方裝置的同步，即時地呈現在電腦端；來電時，也可使用桌上型電腦的音訊裝置</a:t>
            </a:r>
            <a:r>
              <a:rPr lang="en-US" altLang="zh-TW" sz="1200" dirty="0" smtClean="0"/>
              <a:t>(</a:t>
            </a:r>
            <a:r>
              <a:rPr lang="zh-TW" altLang="zh-TW" sz="1200" dirty="0" smtClean="0"/>
              <a:t>麥克風與喇叭</a:t>
            </a:r>
            <a:r>
              <a:rPr lang="en-US" altLang="zh-TW" sz="1200" dirty="0" smtClean="0"/>
              <a:t>)</a:t>
            </a:r>
            <a:r>
              <a:rPr lang="zh-TW" altLang="zh-TW" sz="1200" dirty="0" smtClean="0"/>
              <a:t>與對方進行通話，即便手機不在身旁，也可讓使用者輕鬆透過網路連接手機與人交談或執行應用程式。</a:t>
            </a:r>
            <a:endParaRPr lang="zh-TW" altLang="en-US" sz="1200" dirty="0" smtClean="0"/>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10</a:t>
            </a:fld>
            <a:endParaRPr lang="zh-TW" altLang="en-US"/>
          </a:p>
        </p:txBody>
      </p:sp>
    </p:spTree>
    <p:extLst>
      <p:ext uri="{BB962C8B-B14F-4D97-AF65-F5344CB8AC3E}">
        <p14:creationId xmlns:p14="http://schemas.microsoft.com/office/powerpoint/2010/main" val="188390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smtClean="0">
                <a:solidFill>
                  <a:schemeClr val="tx1"/>
                </a:solidFill>
                <a:effectLst/>
                <a:latin typeface="+mn-lt"/>
                <a:ea typeface="+mn-ea"/>
                <a:cs typeface="+mn-cs"/>
              </a:rPr>
              <a:t>OpenGLES</a:t>
            </a:r>
            <a:br>
              <a:rPr lang="en-US" altLang="zh-TW" sz="1200" b="0" i="0" kern="1200" smtClean="0">
                <a:solidFill>
                  <a:schemeClr val="tx1"/>
                </a:solidFill>
                <a:effectLst/>
                <a:latin typeface="+mn-lt"/>
                <a:ea typeface="+mn-ea"/>
                <a:cs typeface="+mn-cs"/>
              </a:rPr>
            </a:br>
            <a:r>
              <a:rPr lang="en-US" altLang="zh-TW" sz="1200" b="0" i="0" kern="1200" smtClean="0">
                <a:solidFill>
                  <a:schemeClr val="tx1"/>
                </a:solidFill>
                <a:effectLst/>
                <a:latin typeface="+mn-lt"/>
                <a:ea typeface="+mn-ea"/>
                <a:cs typeface="+mn-cs"/>
              </a:rPr>
              <a:t>framebuffer</a:t>
            </a:r>
            <a:r>
              <a:rPr lang="zh-TW" altLang="en-US" sz="1200" b="0" i="0" kern="1200" smtClean="0">
                <a:solidFill>
                  <a:schemeClr val="tx1"/>
                </a:solidFill>
                <a:effectLst/>
                <a:latin typeface="+mn-lt"/>
                <a:ea typeface="+mn-ea"/>
                <a:cs typeface="+mn-cs"/>
              </a:rPr>
              <a:t>只是</a:t>
            </a:r>
            <a:r>
              <a:rPr lang="en-US" altLang="zh-TW" sz="1200" b="0" i="0" kern="1200" smtClean="0">
                <a:solidFill>
                  <a:schemeClr val="tx1"/>
                </a:solidFill>
                <a:effectLst/>
                <a:latin typeface="+mn-lt"/>
                <a:ea typeface="+mn-ea"/>
                <a:cs typeface="+mn-cs"/>
              </a:rPr>
              <a:t>/dev/graphic/fb0</a:t>
            </a:r>
            <a:r>
              <a:rPr lang="zh-TW" altLang="en-US" sz="1200" b="0" i="0" kern="1200" smtClean="0">
                <a:solidFill>
                  <a:schemeClr val="tx1"/>
                </a:solidFill>
                <a:effectLst/>
                <a:latin typeface="+mn-lt"/>
                <a:ea typeface="+mn-ea"/>
                <a:cs typeface="+mn-cs"/>
              </a:rPr>
              <a:t>的包裝</a:t>
            </a:r>
            <a:endParaRPr lang="zh-TW" altLang="en-US"/>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18</a:t>
            </a:fld>
            <a:endParaRPr lang="zh-TW" altLang="en-US"/>
          </a:p>
        </p:txBody>
      </p:sp>
    </p:spTree>
    <p:extLst>
      <p:ext uri="{BB962C8B-B14F-4D97-AF65-F5344CB8AC3E}">
        <p14:creationId xmlns:p14="http://schemas.microsoft.com/office/powerpoint/2010/main" val="1195500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mtClean="0"/>
              <a:t>GUI : </a:t>
            </a:r>
            <a:r>
              <a:rPr lang="en-US" altLang="zh-TW" sz="1200" b="0" i="0" kern="1200" smtClean="0">
                <a:solidFill>
                  <a:schemeClr val="tx1"/>
                </a:solidFill>
                <a:effectLst/>
                <a:latin typeface="+mn-lt"/>
                <a:ea typeface="+mn-ea"/>
                <a:cs typeface="+mn-cs"/>
              </a:rPr>
              <a:t>graphical user interface</a:t>
            </a:r>
            <a:endParaRPr lang="zh-TW" altLang="en-US"/>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19</a:t>
            </a:fld>
            <a:endParaRPr lang="zh-TW" altLang="en-US"/>
          </a:p>
        </p:txBody>
      </p:sp>
    </p:spTree>
    <p:extLst>
      <p:ext uri="{BB962C8B-B14F-4D97-AF65-F5344CB8AC3E}">
        <p14:creationId xmlns:p14="http://schemas.microsoft.com/office/powerpoint/2010/main" val="3398627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指導教授的博士班學弟，以</a:t>
            </a:r>
            <a:r>
              <a:rPr lang="en-US" altLang="zh-TW" dirty="0" smtClean="0"/>
              <a:t>Email</a:t>
            </a:r>
            <a:r>
              <a:rPr lang="zh-TW" altLang="en-US" dirty="0" smtClean="0"/>
              <a:t>方式連絡</a:t>
            </a:r>
            <a:endParaRPr lang="zh-TW" altLang="en-US" dirty="0"/>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35</a:t>
            </a:fld>
            <a:endParaRPr lang="zh-TW" altLang="en-US"/>
          </a:p>
        </p:txBody>
      </p:sp>
    </p:spTree>
    <p:extLst>
      <p:ext uri="{BB962C8B-B14F-4D97-AF65-F5344CB8AC3E}">
        <p14:creationId xmlns:p14="http://schemas.microsoft.com/office/powerpoint/2010/main" val="1115772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a:t>
            </a:r>
            <a:r>
              <a:rPr lang="zh-TW" altLang="en-US" dirty="0" smtClean="0"/>
              <a:t>我覺得就專題來說這個題目還不錯，因為研究過程中可以學到不少東西，可是實際使用上可能要考慮一般使用者為什麼要使用這個系統等問題。</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2.</a:t>
            </a:r>
            <a:r>
              <a:rPr lang="zh-TW" altLang="en-US" dirty="0" smtClean="0"/>
              <a:t>因為一些安全性問題，未來</a:t>
            </a:r>
            <a:r>
              <a:rPr lang="en-US" altLang="zh-TW" dirty="0" smtClean="0"/>
              <a:t>Android</a:t>
            </a:r>
            <a:r>
              <a:rPr lang="zh-TW" altLang="en-US" dirty="0" smtClean="0"/>
              <a:t>應該是不會開放應用程式存取螢幕畫面。譬如說有可以看到自己銀行帳戶及密碼的</a:t>
            </a:r>
            <a:r>
              <a:rPr lang="en-US" altLang="zh-TW" dirty="0" smtClean="0"/>
              <a:t>App</a:t>
            </a:r>
            <a:r>
              <a:rPr lang="zh-TW" altLang="en-US" dirty="0" smtClean="0"/>
              <a:t>，若能存取的話就可能會涉及到一些資安問題。</a:t>
            </a:r>
            <a:endParaRPr lang="en-US" altLang="zh-TW" dirty="0" smtClean="0"/>
          </a:p>
          <a:p>
            <a:pPr marL="0" indent="0">
              <a:buNone/>
            </a:pPr>
            <a:r>
              <a:rPr lang="en-US" altLang="zh-TW" dirty="0" smtClean="0"/>
              <a:t>3.</a:t>
            </a:r>
            <a:r>
              <a:rPr lang="zh-TW" altLang="en-US" dirty="0" smtClean="0"/>
              <a:t>足夠，因為現在大多公司都是勞力密集的，所以其實大學畢業的所學到的知識就很足夠，研究所應該是有興趣在去念，而且，就業之後很多東西都是要再從頭學的，跟學校學到的東西不太相關。</a:t>
            </a:r>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37</a:t>
            </a:fld>
            <a:endParaRPr lang="zh-TW" altLang="en-US"/>
          </a:p>
        </p:txBody>
      </p:sp>
    </p:spTree>
    <p:extLst>
      <p:ext uri="{BB962C8B-B14F-4D97-AF65-F5344CB8AC3E}">
        <p14:creationId xmlns:p14="http://schemas.microsoft.com/office/powerpoint/2010/main" val="304148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en-US" altLang="zh-TW" dirty="0" smtClean="0"/>
              <a:t>4.</a:t>
            </a:r>
            <a:r>
              <a:rPr lang="zh-TW" altLang="en-US" dirty="0" smtClean="0"/>
              <a:t>新進的員工在一兩個月內要去參加美國的</a:t>
            </a:r>
            <a:r>
              <a:rPr lang="en-US" altLang="zh-TW" dirty="0" smtClean="0"/>
              <a:t>Orientation Training</a:t>
            </a:r>
            <a:r>
              <a:rPr lang="zh-TW" altLang="en-US" dirty="0" smtClean="0"/>
              <a:t>，但主要是認識其他人以及了解當地文化。其實我覺得所謂的職前訓練還是要等工作時遇到問題後，在想辦法解決。</a:t>
            </a:r>
          </a:p>
          <a:p>
            <a:pPr marL="0" indent="0">
              <a:buNone/>
            </a:pPr>
            <a:r>
              <a:rPr lang="en-US" altLang="zh-TW" dirty="0" smtClean="0"/>
              <a:t>5.</a:t>
            </a:r>
            <a:r>
              <a:rPr lang="zh-TW" altLang="en-US" dirty="0" smtClean="0"/>
              <a:t>優點：員工福利不錯、採取責任制，所以壓力不會太大、時間很彈性、同事們很優秀，可以合作得很好。缺點：以台灣來說的話</a:t>
            </a:r>
            <a:r>
              <a:rPr lang="en-US" altLang="zh-TW" dirty="0" smtClean="0"/>
              <a:t>Project</a:t>
            </a:r>
            <a:r>
              <a:rPr lang="zh-TW" altLang="en-US" dirty="0" smtClean="0"/>
              <a:t>的部分比較少，</a:t>
            </a:r>
            <a:r>
              <a:rPr lang="en-US" altLang="zh-TW" dirty="0" smtClean="0"/>
              <a:t>Engineer</a:t>
            </a:r>
            <a:r>
              <a:rPr lang="zh-TW" altLang="en-US" dirty="0" smtClean="0"/>
              <a:t>的數量並不多，而且大多都是做些比較不重要的</a:t>
            </a:r>
            <a:r>
              <a:rPr lang="en-US" altLang="zh-TW" dirty="0" smtClean="0"/>
              <a:t>Project</a:t>
            </a:r>
            <a:r>
              <a:rPr lang="zh-TW" altLang="en-US" dirty="0" smtClean="0"/>
              <a:t>。</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6.</a:t>
            </a:r>
            <a:r>
              <a:rPr lang="zh-TW" altLang="en-US" dirty="0" smtClean="0"/>
              <a:t>我現在是負責做</a:t>
            </a:r>
            <a:r>
              <a:rPr lang="en-US" altLang="zh-TW" dirty="0" smtClean="0"/>
              <a:t>Chrome OS</a:t>
            </a:r>
            <a:r>
              <a:rPr lang="zh-TW" altLang="en-US" dirty="0" smtClean="0"/>
              <a:t>上的</a:t>
            </a:r>
            <a:r>
              <a:rPr lang="en-US" altLang="zh-TW" dirty="0" smtClean="0"/>
              <a:t>Audio</a:t>
            </a:r>
            <a:r>
              <a:rPr lang="zh-TW" altLang="en-US" dirty="0" smtClean="0"/>
              <a:t>和</a:t>
            </a:r>
            <a:r>
              <a:rPr lang="en-US" altLang="zh-TW" dirty="0" smtClean="0"/>
              <a:t>Video</a:t>
            </a:r>
            <a:r>
              <a:rPr lang="zh-TW" altLang="en-US" dirty="0" smtClean="0"/>
              <a:t>，要確保音樂跟影片播放沒有問題。</a:t>
            </a:r>
          </a:p>
          <a:p>
            <a:endParaRPr lang="en-US" altLang="zh-TW" dirty="0" smtClean="0"/>
          </a:p>
        </p:txBody>
      </p:sp>
      <p:sp>
        <p:nvSpPr>
          <p:cNvPr id="4" name="投影片編號版面配置區 3"/>
          <p:cNvSpPr>
            <a:spLocks noGrp="1"/>
          </p:cNvSpPr>
          <p:nvPr>
            <p:ph type="sldNum" sz="quarter" idx="10"/>
          </p:nvPr>
        </p:nvSpPr>
        <p:spPr/>
        <p:txBody>
          <a:bodyPr/>
          <a:lstStyle/>
          <a:p>
            <a:fld id="{88957657-29DB-4245-8D93-FC6A8159EF5C}" type="slidenum">
              <a:rPr lang="zh-TW" altLang="en-US" smtClean="0"/>
              <a:pPr/>
              <a:t>38</a:t>
            </a:fld>
            <a:endParaRPr lang="zh-TW" altLang="en-US"/>
          </a:p>
        </p:txBody>
      </p:sp>
    </p:spTree>
    <p:extLst>
      <p:ext uri="{BB962C8B-B14F-4D97-AF65-F5344CB8AC3E}">
        <p14:creationId xmlns:p14="http://schemas.microsoft.com/office/powerpoint/2010/main" val="3542684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a:xfrm>
            <a:off x="-828600" y="6237312"/>
            <a:ext cx="2133600" cy="365125"/>
          </a:xfrm>
        </p:spPr>
        <p:txBody>
          <a:bodyPr/>
          <a:lstStyle/>
          <a:p>
            <a:fld id="{92F7D03D-0C02-460C-8828-E51E607B6361}" type="datetime1">
              <a:rPr lang="zh-TW" altLang="en-US" smtClean="0"/>
              <a:t>2014/1/2</a:t>
            </a:fld>
            <a:endParaRPr lang="zh-TW" altLang="en-US"/>
          </a:p>
        </p:txBody>
      </p:sp>
      <p:sp>
        <p:nvSpPr>
          <p:cNvPr id="5" name="頁尾版面配置區 4"/>
          <p:cNvSpPr>
            <a:spLocks noGrp="1"/>
          </p:cNvSpPr>
          <p:nvPr>
            <p:ph type="ftr" sz="quarter" idx="11"/>
          </p:nvPr>
        </p:nvSpPr>
        <p:spPr>
          <a:xfrm>
            <a:off x="3124200" y="6237312"/>
            <a:ext cx="2895600" cy="365125"/>
          </a:xfrm>
        </p:spPr>
        <p:txBody>
          <a:bodyPr/>
          <a:lstStyle>
            <a:lvl1pPr algn="ctr">
              <a:defRPr/>
            </a:lvl1pPr>
          </a:lstStyle>
          <a:p>
            <a:r>
              <a:rPr lang="zh-TW" altLang="en-US" dirty="0" smtClean="0"/>
              <a:t>真理資工</a:t>
            </a:r>
            <a:r>
              <a:rPr lang="en-US" altLang="zh-TW" dirty="0" smtClean="0"/>
              <a:t>-</a:t>
            </a:r>
            <a:r>
              <a:rPr lang="zh-TW" altLang="en-US" dirty="0" smtClean="0"/>
              <a:t>嶢海龍</a:t>
            </a:r>
            <a:r>
              <a:rPr lang="en-US" altLang="zh-TW" dirty="0"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a:t>
            </a:fld>
            <a:endParaRPr lang="zh-TW" altLang="en-US"/>
          </a:p>
        </p:txBody>
      </p:sp>
    </p:spTree>
    <p:extLst>
      <p:ext uri="{BB962C8B-B14F-4D97-AF65-F5344CB8AC3E}">
        <p14:creationId xmlns:p14="http://schemas.microsoft.com/office/powerpoint/2010/main" val="825576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043608" y="2996952"/>
            <a:ext cx="7772400" cy="786011"/>
          </a:xfrm>
        </p:spPr>
        <p:txBody>
          <a:bodyPr anchor="t"/>
          <a:lstStyle>
            <a:lvl1pPr algn="r">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1043608" y="3789040"/>
            <a:ext cx="7772400" cy="1500187"/>
          </a:xfrm>
        </p:spPr>
        <p:txBody>
          <a:bodyPr anchor="t">
            <a:normAutofit/>
          </a:bodyPr>
          <a:lstStyle>
            <a:lvl1pPr marL="0" indent="0" algn="r">
              <a:buNone/>
              <a:defRPr sz="2400" b="1">
                <a:solidFill>
                  <a:schemeClr val="tx1">
                    <a:lumMod val="65000"/>
                    <a:lumOff val="35000"/>
                  </a:schemeClr>
                </a:solidFill>
                <a:effectLs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smtClean="0"/>
              <a:t>按一下以編輯母片文字樣式</a:t>
            </a:r>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dirty="0" smtClean="0"/>
              <a:t>真理資工</a:t>
            </a:r>
            <a:r>
              <a:rPr lang="en-US" altLang="zh-TW" dirty="0" smtClean="0"/>
              <a:t>-</a:t>
            </a:r>
            <a:r>
              <a:rPr lang="zh-TW" altLang="en-US" dirty="0" smtClean="0"/>
              <a:t>嶢海龍</a:t>
            </a:r>
            <a:r>
              <a:rPr lang="en-US" altLang="zh-TW" dirty="0"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a:t>
            </a:fld>
            <a:endParaRPr lang="zh-TW" altLang="en-US"/>
          </a:p>
        </p:txBody>
      </p:sp>
    </p:spTree>
    <p:extLst>
      <p:ext uri="{BB962C8B-B14F-4D97-AF65-F5344CB8AC3E}">
        <p14:creationId xmlns:p14="http://schemas.microsoft.com/office/powerpoint/2010/main" val="48440694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訂版面配置">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DBAA8407-225A-4FA5-B31C-1ABCB50A2F00}" type="datetime1">
              <a:rPr lang="zh-TW" altLang="en-US" smtClean="0"/>
              <a:t>2014/1/2</a:t>
            </a:fld>
            <a:endParaRPr lang="zh-TW" altLang="en-US" dirty="0"/>
          </a:p>
        </p:txBody>
      </p:sp>
      <p:sp>
        <p:nvSpPr>
          <p:cNvPr id="4" name="頁尾版面配置區 3"/>
          <p:cNvSpPr>
            <a:spLocks noGrp="1"/>
          </p:cNvSpPr>
          <p:nvPr>
            <p:ph type="ftr" sz="quarter" idx="11"/>
          </p:nvPr>
        </p:nvSpPr>
        <p:spPr/>
        <p:txBody>
          <a:bodyPr/>
          <a:lstStyle/>
          <a:p>
            <a:r>
              <a:rPr lang="zh-TW" altLang="en-US" dirty="0" smtClean="0"/>
              <a:t>真理資工</a:t>
            </a:r>
            <a:r>
              <a:rPr lang="en-US" altLang="zh-TW" dirty="0" smtClean="0"/>
              <a:t>-</a:t>
            </a:r>
            <a:r>
              <a:rPr lang="zh-TW" altLang="en-US" dirty="0" smtClean="0"/>
              <a:t>嶢海龍</a:t>
            </a:r>
            <a:r>
              <a:rPr lang="en-US" altLang="zh-TW" dirty="0"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a:t>
            </a:fld>
            <a:endParaRPr lang="zh-TW" altLang="en-US" dirty="0"/>
          </a:p>
        </p:txBody>
      </p:sp>
    </p:spTree>
    <p:extLst>
      <p:ext uri="{BB962C8B-B14F-4D97-AF65-F5344CB8AC3E}">
        <p14:creationId xmlns:p14="http://schemas.microsoft.com/office/powerpoint/2010/main" val="217715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53752"/>
            <a:ext cx="8229600" cy="1143000"/>
          </a:xfrm>
        </p:spPr>
        <p:txBody>
          <a:bodyPr/>
          <a:lstStyle>
            <a:lvl1pPr>
              <a:defRPr b="1">
                <a:solidFill>
                  <a:schemeClr val="tx2">
                    <a:lumMod val="75000"/>
                  </a:schemeClr>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defRPr>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a:xfrm>
            <a:off x="714400" y="1412776"/>
            <a:ext cx="7715200" cy="4713387"/>
          </a:xfrm>
          <a:noFill/>
        </p:spPr>
        <p:txBody>
          <a:bodyPr/>
          <a:lstStyle>
            <a:lvl1pPr marL="342900" indent="-342900">
              <a:buFontTx/>
              <a:buBlip>
                <a:blip r:embed="rId3"/>
              </a:buBlip>
              <a:defRPr>
                <a:latin typeface="微軟正黑體" panose="020B0604030504040204" pitchFamily="34" charset="-120"/>
                <a:ea typeface="微軟正黑體" panose="020B0604030504040204" pitchFamily="34" charset="-120"/>
              </a:defRPr>
            </a:lvl1pPr>
            <a:lvl2pPr marL="742950" indent="-285750">
              <a:buFontTx/>
              <a:buBlip>
                <a:blip r:embed="rId3"/>
              </a:buBlip>
              <a:defRPr>
                <a:latin typeface="微軟正黑體" panose="020B0604030504040204" pitchFamily="34" charset="-120"/>
                <a:ea typeface="微軟正黑體" panose="020B0604030504040204" pitchFamily="34" charset="-120"/>
              </a:defRPr>
            </a:lvl2pPr>
            <a:lvl3pPr marL="1143000" indent="-228600">
              <a:buFontTx/>
              <a:buBlip>
                <a:blip r:embed="rId3"/>
              </a:buBlip>
              <a:defRPr>
                <a:latin typeface="微軟正黑體" panose="020B0604030504040204" pitchFamily="34" charset="-120"/>
                <a:ea typeface="微軟正黑體" panose="020B0604030504040204" pitchFamily="34" charset="-120"/>
              </a:defRPr>
            </a:lvl3pPr>
            <a:lvl4pPr marL="1600200" indent="-228600">
              <a:buFontTx/>
              <a:buBlip>
                <a:blip r:embed="rId3"/>
              </a:buBlip>
              <a:defRPr>
                <a:latin typeface="微軟正黑體" panose="020B0604030504040204" pitchFamily="34" charset="-120"/>
                <a:ea typeface="微軟正黑體" panose="020B0604030504040204" pitchFamily="34" charset="-120"/>
              </a:defRPr>
            </a:lvl4pPr>
            <a:lvl5pPr marL="2057400" indent="-228600">
              <a:buFontTx/>
              <a:buBlip>
                <a:blip r:embed="rId3"/>
              </a:buBlip>
              <a:defRPr>
                <a:latin typeface="微軟正黑體" panose="020B0604030504040204" pitchFamily="34" charset="-120"/>
                <a:ea typeface="微軟正黑體" panose="020B0604030504040204"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頁尾版面配置區 4"/>
          <p:cNvSpPr>
            <a:spLocks noGrp="1"/>
          </p:cNvSpPr>
          <p:nvPr>
            <p:ph type="ftr" sz="quarter" idx="11"/>
          </p:nvPr>
        </p:nvSpPr>
        <p:spPr/>
        <p:txBody>
          <a:bodyPr/>
          <a:lstStyle/>
          <a:p>
            <a:r>
              <a:rPr lang="zh-TW" altLang="en-US" dirty="0" smtClean="0"/>
              <a:t>真理資工</a:t>
            </a:r>
            <a:r>
              <a:rPr lang="en-US" altLang="zh-TW" dirty="0" smtClean="0"/>
              <a:t>-</a:t>
            </a:r>
            <a:r>
              <a:rPr lang="zh-TW" altLang="en-US" dirty="0" smtClean="0"/>
              <a:t>嶢海龍</a:t>
            </a:r>
            <a:r>
              <a:rPr lang="en-US" altLang="zh-TW" dirty="0" smtClean="0"/>
              <a:t>©</a:t>
            </a:r>
            <a:endParaRPr lang="zh-TW" altLang="en-US" dirty="0"/>
          </a:p>
        </p:txBody>
      </p:sp>
      <p:sp>
        <p:nvSpPr>
          <p:cNvPr id="6" name="投影片編號版面配置區 5"/>
          <p:cNvSpPr>
            <a:spLocks noGrp="1"/>
          </p:cNvSpPr>
          <p:nvPr>
            <p:ph type="sldNum" sz="quarter" idx="12"/>
          </p:nvPr>
        </p:nvSpPr>
        <p:spPr>
          <a:xfrm>
            <a:off x="8172400" y="6160219"/>
            <a:ext cx="837456" cy="365125"/>
          </a:xfrm>
        </p:spPr>
        <p:txBody>
          <a:bodyPr/>
          <a:lstStyle/>
          <a:p>
            <a:fld id="{4D17A1EA-7734-43E4-8C3D-69D21D0A6E1F}" type="slidenum">
              <a:rPr lang="zh-TW" altLang="en-US" smtClean="0"/>
              <a:pPr/>
              <a:t>‹#›</a:t>
            </a:fld>
            <a:endParaRPr lang="zh-TW" altLang="en-US"/>
          </a:p>
        </p:txBody>
      </p:sp>
      <p:sp>
        <p:nvSpPr>
          <p:cNvPr id="8" name="日期版面配置區 3"/>
          <p:cNvSpPr>
            <a:spLocks noGrp="1"/>
          </p:cNvSpPr>
          <p:nvPr>
            <p:ph type="dt" sz="half" idx="10"/>
          </p:nvPr>
        </p:nvSpPr>
        <p:spPr>
          <a:xfrm>
            <a:off x="-396552" y="6469211"/>
            <a:ext cx="2133600" cy="365125"/>
          </a:xfrm>
        </p:spPr>
        <p:txBody>
          <a:bodyPr/>
          <a:lstStyle/>
          <a:p>
            <a:fld id="{12396D94-CD9C-46CF-BAAC-8E4F0E1A7573}" type="datetime1">
              <a:rPr lang="zh-TW" altLang="en-US" smtClean="0"/>
              <a:t>2014/1/2</a:t>
            </a:fld>
            <a:endParaRPr lang="zh-TW" altLang="en-US"/>
          </a:p>
        </p:txBody>
      </p:sp>
      <p:grpSp>
        <p:nvGrpSpPr>
          <p:cNvPr id="7" name="Group 11"/>
          <p:cNvGrpSpPr/>
          <p:nvPr userDrawn="1"/>
        </p:nvGrpSpPr>
        <p:grpSpPr>
          <a:xfrm>
            <a:off x="721913" y="856185"/>
            <a:ext cx="7700174" cy="494209"/>
            <a:chOff x="1172584" y="1443756"/>
            <a:chExt cx="6779110" cy="646331"/>
          </a:xfrm>
        </p:grpSpPr>
        <p:sp>
          <p:nvSpPr>
            <p:cNvPr id="9" name="TextBox 12"/>
            <p:cNvSpPr txBox="1"/>
            <p:nvPr/>
          </p:nvSpPr>
          <p:spPr>
            <a:xfrm>
              <a:off x="4279317" y="1443756"/>
              <a:ext cx="569019" cy="646331"/>
            </a:xfrm>
            <a:prstGeom prst="rect">
              <a:avLst/>
            </a:prstGeom>
            <a:noFill/>
          </p:spPr>
          <p:txBody>
            <a:bodyPr wrap="none" rtlCol="0">
              <a:spAutoFit/>
            </a:bodyPr>
            <a:lstStyle/>
            <a:p>
              <a:r>
                <a:rPr lang="en-US" sz="3600" dirty="0" smtClean="0">
                  <a:solidFill>
                    <a:schemeClr val="tx2">
                      <a:lumMod val="60000"/>
                      <a:lumOff val="40000"/>
                    </a:schemeClr>
                  </a:solidFill>
                  <a:latin typeface="Wingdings" pitchFamily="2" charset="2"/>
                </a:rPr>
                <a:t></a:t>
              </a:r>
              <a:endParaRPr lang="en-US" sz="3600" dirty="0">
                <a:solidFill>
                  <a:schemeClr val="tx2">
                    <a:lumMod val="60000"/>
                    <a:lumOff val="40000"/>
                  </a:schemeClr>
                </a:solidFill>
                <a:latin typeface="Wingdings" pitchFamily="2" charset="2"/>
              </a:endParaRPr>
            </a:p>
          </p:txBody>
        </p:sp>
        <p:cxnSp>
          <p:nvCxnSpPr>
            <p:cNvPr id="10"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758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995079E-D560-4F21-BFB9-AE8B1A31EE03}" type="datetime1">
              <a:rPr lang="zh-TW" altLang="en-US" smtClean="0"/>
              <a:t>2014/1/2</a:t>
            </a:fld>
            <a:endParaRPr lang="zh-TW" altLang="en-US"/>
          </a:p>
        </p:txBody>
      </p:sp>
      <p:sp>
        <p:nvSpPr>
          <p:cNvPr id="3" name="頁尾版面配置區 2"/>
          <p:cNvSpPr>
            <a:spLocks noGrp="1"/>
          </p:cNvSpPr>
          <p:nvPr>
            <p:ph type="ftr" sz="quarter" idx="11"/>
          </p:nvPr>
        </p:nvSpPr>
        <p:spPr/>
        <p:txBody>
          <a:bodyPr/>
          <a:lstStyle/>
          <a:p>
            <a:r>
              <a:rPr lang="zh-TW" altLang="en-US" dirty="0" smtClean="0"/>
              <a:t>真理資工</a:t>
            </a:r>
            <a:r>
              <a:rPr lang="en-US" altLang="zh-TW" dirty="0" smtClean="0"/>
              <a:t>-</a:t>
            </a:r>
            <a:r>
              <a:rPr lang="zh-TW" altLang="en-US" dirty="0" smtClean="0"/>
              <a:t>嶢海龍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4D17A1EA-7734-43E4-8C3D-69D21D0A6E1F}" type="slidenum">
              <a:rPr lang="zh-TW" altLang="en-US" smtClean="0"/>
              <a:pPr/>
              <a:t>‹#›</a:t>
            </a:fld>
            <a:endParaRPr lang="zh-TW" altLang="en-US"/>
          </a:p>
        </p:txBody>
      </p:sp>
    </p:spTree>
    <p:extLst>
      <p:ext uri="{BB962C8B-B14F-4D97-AF65-F5344CB8AC3E}">
        <p14:creationId xmlns:p14="http://schemas.microsoft.com/office/powerpoint/2010/main" val="2671236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1000" b="-1000"/>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396552" y="6469211"/>
            <a:ext cx="2133600" cy="365125"/>
          </a:xfrm>
          <a:prstGeom prst="rect">
            <a:avLst/>
          </a:prstGeom>
        </p:spPr>
        <p:txBody>
          <a:bodyPr vert="horz" lIns="91440" tIns="45720" rIns="91440" bIns="45720" rtlCol="0" anchor="ctr"/>
          <a:lstStyle>
            <a:lvl1pPr algn="r">
              <a:defRPr sz="1200" b="1">
                <a:solidFill>
                  <a:schemeClr val="accent4">
                    <a:lumMod val="60000"/>
                    <a:lumOff val="40000"/>
                  </a:schemeClr>
                </a:solidFill>
              </a:defRPr>
            </a:lvl1pPr>
          </a:lstStyle>
          <a:p>
            <a:fld id="{DBAA8407-225A-4FA5-B31C-1ABCB50A2F00}" type="datetime1">
              <a:rPr lang="zh-TW" altLang="en-US" smtClean="0"/>
              <a:t>2014/1/2</a:t>
            </a:fld>
            <a:endParaRPr lang="zh-TW" altLang="en-US" dirty="0"/>
          </a:p>
        </p:txBody>
      </p:sp>
      <p:sp>
        <p:nvSpPr>
          <p:cNvPr id="5" name="頁尾版面配置區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400" b="0">
                <a:solidFill>
                  <a:schemeClr val="accent6">
                    <a:lumMod val="75000"/>
                  </a:schemeClr>
                </a:solidFill>
                <a:effectLst>
                  <a:glow rad="63500">
                    <a:schemeClr val="accent6">
                      <a:satMod val="175000"/>
                      <a:alpha val="40000"/>
                    </a:schemeClr>
                  </a:glow>
                </a:effectLst>
                <a:latin typeface="標楷體" pitchFamily="65" charset="-120"/>
                <a:ea typeface="標楷體" pitchFamily="65" charset="-120"/>
              </a:defRPr>
            </a:lvl1pPr>
          </a:lstStyle>
          <a:p>
            <a:r>
              <a:rPr lang="zh-TW" altLang="en-US" dirty="0" smtClean="0"/>
              <a:t>真理資工</a:t>
            </a:r>
            <a:r>
              <a:rPr lang="en-US" altLang="zh-TW" dirty="0" smtClean="0"/>
              <a:t>-</a:t>
            </a:r>
            <a:r>
              <a:rPr lang="zh-TW" altLang="en-US" dirty="0" smtClean="0"/>
              <a:t>嶢海龍</a:t>
            </a:r>
            <a:r>
              <a:rPr lang="en-US" altLang="zh-TW" dirty="0" smtClean="0"/>
              <a:t>©</a:t>
            </a:r>
            <a:endParaRPr lang="zh-TW" altLang="en-US" dirty="0"/>
          </a:p>
        </p:txBody>
      </p:sp>
      <p:sp>
        <p:nvSpPr>
          <p:cNvPr id="6" name="投影片編號版面配置區 5"/>
          <p:cNvSpPr>
            <a:spLocks noGrp="1"/>
          </p:cNvSpPr>
          <p:nvPr>
            <p:ph type="sldNum" sz="quarter" idx="4"/>
          </p:nvPr>
        </p:nvSpPr>
        <p:spPr>
          <a:xfrm>
            <a:off x="6902896" y="6165304"/>
            <a:ext cx="2133600" cy="365125"/>
          </a:xfrm>
          <a:prstGeom prst="rect">
            <a:avLst/>
          </a:prstGeom>
        </p:spPr>
        <p:txBody>
          <a:bodyPr vert="horz" lIns="91440" tIns="45720" rIns="91440" bIns="45720" rtlCol="0" anchor="ctr"/>
          <a:lstStyle>
            <a:lvl1pPr algn="r">
              <a:defRPr sz="3600" b="1">
                <a:solidFill>
                  <a:schemeClr val="tx1">
                    <a:tint val="75000"/>
                  </a:schemeClr>
                </a:solidFill>
                <a:effectLst/>
              </a:defRPr>
            </a:lvl1pPr>
          </a:lstStyle>
          <a:p>
            <a:fld id="{4D17A1EA-7734-43E4-8C3D-69D21D0A6E1F}" type="slidenum">
              <a:rPr lang="zh-TW" altLang="en-US" smtClean="0"/>
              <a:pPr/>
              <a:t>‹#›</a:t>
            </a:fld>
            <a:endParaRPr lang="zh-TW" altLang="en-US" dirty="0"/>
          </a:p>
        </p:txBody>
      </p:sp>
    </p:spTree>
    <p:extLst>
      <p:ext uri="{BB962C8B-B14F-4D97-AF65-F5344CB8AC3E}">
        <p14:creationId xmlns:p14="http://schemas.microsoft.com/office/powerpoint/2010/main" val="378794950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0" r:id="rId4"/>
    <p:sldLayoutId id="2147483655" r:id="rId5"/>
  </p:sldLayoutIdLst>
  <p:hf hdr="0"/>
  <p:txStyles>
    <p:titleStyle>
      <a:lvl1pPr algn="ctr" defTabSz="914400" rtl="0" eaLnBrk="1" latinLnBrk="0" hangingPunct="1">
        <a:spcBef>
          <a:spcPct val="0"/>
        </a:spcBef>
        <a:buNone/>
        <a:defRPr sz="4400" b="1" kern="1200">
          <a:solidFill>
            <a:schemeClr val="tx2">
              <a:lumMod val="75000"/>
            </a:schemeClr>
          </a:solidFill>
          <a:effectLst>
            <a:outerShdw blurRad="38100" dist="38100" dir="2700000" sx="99000" sy="99000" algn="tl">
              <a:srgbClr val="000000">
                <a:alpha val="43137"/>
              </a:srgbClr>
            </a:outerShdw>
          </a:effectLst>
          <a:latin typeface="標楷體" panose="03000509000000000000" pitchFamily="65" charset="-120"/>
          <a:ea typeface="標楷體" panose="03000509000000000000" pitchFamily="65" charset="-120"/>
          <a:cs typeface="+mj-cs"/>
        </a:defRPr>
      </a:lvl1pPr>
    </p:titleStyle>
    <p:bodyStyle>
      <a:lvl1pPr marL="342900" indent="-342900" algn="l" defTabSz="914400" rtl="0" eaLnBrk="1" latinLnBrk="0" hangingPunct="1">
        <a:spcBef>
          <a:spcPct val="20000"/>
        </a:spcBef>
        <a:buFontTx/>
        <a:buBlip>
          <a:blip r:embed="rId8"/>
        </a:buBlip>
        <a:defRPr sz="32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8"/>
        </a:buBlip>
        <a:defRPr sz="28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8"/>
        </a:buBlip>
        <a:defRPr sz="24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8"/>
        </a:buBlip>
        <a:defRPr sz="20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8"/>
        </a:buBlip>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3.wdp"/><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29.png"/><Relationship Id="rId4" Type="http://schemas.microsoft.com/office/2007/relationships/hdphoto" Target="../media/hdphoto4.wdp"/><Relationship Id="rId9"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56.jpeg"/><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7.jpeg"/><Relationship Id="rId1" Type="http://schemas.openxmlformats.org/officeDocument/2006/relationships/slideLayout" Target="../slideLayouts/slideLayout4.xml"/><Relationship Id="rId5" Type="http://schemas.openxmlformats.org/officeDocument/2006/relationships/image" Target="../media/image59.jpeg"/><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6.jpeg"/><Relationship Id="rId5" Type="http://schemas.microsoft.com/office/2007/relationships/hdphoto" Target="../media/hdphoto2.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8032" y="2174999"/>
            <a:ext cx="7772400" cy="1470025"/>
          </a:xfrm>
        </p:spPr>
        <p:txBody>
          <a:bodyPr>
            <a:normAutofit/>
          </a:bodyPr>
          <a:lstStyle/>
          <a:p>
            <a:pPr lvl="0">
              <a:spcBef>
                <a:spcPct val="20000"/>
              </a:spcBef>
            </a:pPr>
            <a:r>
              <a:rPr lang="en-US" altLang="zh-TW" smtClean="0">
                <a:effectLst>
                  <a:outerShdw blurRad="50800" dist="38100" dir="5400000" algn="t" rotWithShape="0">
                    <a:prstClr val="black">
                      <a:alpha val="40000"/>
                    </a:prstClr>
                  </a:outerShdw>
                </a:effectLst>
              </a:rPr>
              <a:t>Android</a:t>
            </a:r>
            <a:r>
              <a:rPr lang="zh-TW" altLang="en-US" smtClean="0">
                <a:effectLst>
                  <a:outerShdw blurRad="50800" dist="38100" dir="5400000" algn="t" rotWithShape="0">
                    <a:prstClr val="black">
                      <a:alpha val="40000"/>
                    </a:prstClr>
                  </a:outerShdw>
                </a:effectLst>
              </a:rPr>
              <a:t>手機遠端</a:t>
            </a:r>
            <a:r>
              <a:rPr lang="zh-TW" altLang="en-US" dirty="0" smtClean="0">
                <a:effectLst>
                  <a:outerShdw blurRad="50800" dist="38100" dir="5400000" algn="t" rotWithShape="0">
                    <a:prstClr val="black">
                      <a:alpha val="40000"/>
                    </a:prstClr>
                  </a:outerShdw>
                </a:effectLst>
              </a:rPr>
              <a:t>即時操控系統</a:t>
            </a:r>
            <a:r>
              <a:rPr lang="en-US" altLang="zh-TW" smtClean="0">
                <a:effectLst>
                  <a:outerShdw blurRad="50800" dist="38100" dir="5400000" algn="t" rotWithShape="0">
                    <a:prstClr val="black">
                      <a:alpha val="40000"/>
                    </a:prstClr>
                  </a:outerShdw>
                </a:effectLst>
              </a:rPr>
              <a:t/>
            </a:r>
            <a:br>
              <a:rPr lang="en-US" altLang="zh-TW" smtClean="0">
                <a:effectLst>
                  <a:outerShdw blurRad="50800" dist="38100" dir="5400000" algn="t" rotWithShape="0">
                    <a:prstClr val="black">
                      <a:alpha val="40000"/>
                    </a:prstClr>
                  </a:outerShdw>
                </a:effectLst>
              </a:rPr>
            </a:br>
            <a:r>
              <a:rPr lang="en-US" altLang="zh-TW" sz="2500" smtClean="0">
                <a:solidFill>
                  <a:prstClr val="black">
                    <a:lumMod val="50000"/>
                    <a:lumOff val="50000"/>
                  </a:prstClr>
                </a:solidFill>
                <a:effectLst>
                  <a:outerShdw blurRad="50800" dist="38100" dir="5400000" algn="t" rotWithShape="0">
                    <a:prstClr val="black">
                      <a:alpha val="40000"/>
                    </a:prstClr>
                  </a:outerShdw>
                </a:effectLst>
                <a:latin typeface="Calibri"/>
                <a:ea typeface="新細明體"/>
                <a:cs typeface="+mn-cs"/>
              </a:rPr>
              <a:t>Android</a:t>
            </a:r>
            <a:r>
              <a:rPr lang="zh-TW" altLang="en-US" sz="2500" smtClean="0">
                <a:solidFill>
                  <a:prstClr val="black">
                    <a:lumMod val="50000"/>
                    <a:lumOff val="50000"/>
                  </a:prstClr>
                </a:solidFill>
                <a:effectLst>
                  <a:outerShdw blurRad="50800" dist="38100" dir="5400000" algn="t" rotWithShape="0">
                    <a:prstClr val="black">
                      <a:alpha val="40000"/>
                    </a:prstClr>
                  </a:outerShdw>
                </a:effectLst>
                <a:latin typeface="Calibri"/>
                <a:ea typeface="新細明體"/>
                <a:cs typeface="+mn-cs"/>
              </a:rPr>
              <a:t> </a:t>
            </a:r>
            <a:r>
              <a:rPr lang="en-US" altLang="zh-TW" sz="2500" smtClean="0">
                <a:solidFill>
                  <a:prstClr val="black">
                    <a:lumMod val="50000"/>
                    <a:lumOff val="50000"/>
                  </a:prstClr>
                </a:solidFill>
                <a:effectLst>
                  <a:outerShdw blurRad="50800" dist="38100" dir="5400000" algn="t" rotWithShape="0">
                    <a:prstClr val="black">
                      <a:alpha val="40000"/>
                    </a:prstClr>
                  </a:outerShdw>
                </a:effectLst>
                <a:latin typeface="Calibri"/>
                <a:ea typeface="新細明體"/>
                <a:cs typeface="+mn-cs"/>
              </a:rPr>
              <a:t>Mobile Phone </a:t>
            </a:r>
            <a:r>
              <a:rPr lang="en-US" altLang="zh-TW" sz="2500" dirty="0">
                <a:solidFill>
                  <a:prstClr val="black">
                    <a:lumMod val="50000"/>
                    <a:lumOff val="50000"/>
                  </a:prstClr>
                </a:solidFill>
                <a:effectLst>
                  <a:outerShdw blurRad="50800" dist="38100" dir="5400000" algn="t" rotWithShape="0">
                    <a:prstClr val="black">
                      <a:alpha val="40000"/>
                    </a:prstClr>
                  </a:outerShdw>
                </a:effectLst>
                <a:latin typeface="Calibri"/>
                <a:ea typeface="新細明體"/>
                <a:cs typeface="+mn-cs"/>
              </a:rPr>
              <a:t>Real-time Remote Control </a:t>
            </a:r>
            <a:r>
              <a:rPr lang="en-US" altLang="zh-TW" sz="2500" dirty="0" smtClean="0">
                <a:solidFill>
                  <a:prstClr val="black">
                    <a:lumMod val="50000"/>
                    <a:lumOff val="50000"/>
                  </a:prstClr>
                </a:solidFill>
                <a:effectLst>
                  <a:outerShdw blurRad="50800" dist="38100" dir="5400000" algn="t" rotWithShape="0">
                    <a:prstClr val="black">
                      <a:alpha val="40000"/>
                    </a:prstClr>
                  </a:outerShdw>
                </a:effectLst>
                <a:latin typeface="Calibri"/>
                <a:ea typeface="新細明體"/>
                <a:cs typeface="+mn-cs"/>
              </a:rPr>
              <a:t>System</a:t>
            </a:r>
            <a:endParaRPr lang="zh-TW" altLang="en-US" dirty="0">
              <a:effectLst>
                <a:outerShdw blurRad="50800" dist="38100" dir="5400000" algn="t" rotWithShape="0">
                  <a:prstClr val="black">
                    <a:alpha val="40000"/>
                  </a:prstClr>
                </a:outerShdw>
              </a:effectLst>
            </a:endParaRPr>
          </a:p>
        </p:txBody>
      </p:sp>
      <p:sp>
        <p:nvSpPr>
          <p:cNvPr id="3" name="副標題 2"/>
          <p:cNvSpPr>
            <a:spLocks noGrp="1"/>
          </p:cNvSpPr>
          <p:nvPr>
            <p:ph type="subTitle" idx="1"/>
          </p:nvPr>
        </p:nvSpPr>
        <p:spPr>
          <a:xfrm>
            <a:off x="1403648" y="3645024"/>
            <a:ext cx="6400800" cy="2304256"/>
          </a:xfrm>
        </p:spPr>
        <p:txBody>
          <a:bodyPr>
            <a:normAutofit/>
          </a:bodyPr>
          <a:lstStyle/>
          <a:p>
            <a:r>
              <a:rPr lang="zh-TW" altLang="en-US" sz="2800" b="1" dirty="0" smtClean="0">
                <a:solidFill>
                  <a:schemeClr val="tx1">
                    <a:lumMod val="65000"/>
                    <a:lumOff val="35000"/>
                  </a:schemeClr>
                </a:solidFill>
                <a:latin typeface="標楷體" pitchFamily="65" charset="-120"/>
                <a:ea typeface="標楷體" pitchFamily="65" charset="-120"/>
              </a:rPr>
              <a:t>指導教授：黃信貿</a:t>
            </a:r>
            <a:endParaRPr lang="en-US" altLang="zh-TW" sz="2800" b="1" dirty="0" smtClean="0">
              <a:solidFill>
                <a:schemeClr val="tx1">
                  <a:lumMod val="65000"/>
                  <a:lumOff val="35000"/>
                </a:schemeClr>
              </a:solidFill>
              <a:latin typeface="標楷體" pitchFamily="65" charset="-120"/>
              <a:ea typeface="標楷體" pitchFamily="65" charset="-120"/>
            </a:endParaRPr>
          </a:p>
          <a:p>
            <a:r>
              <a:rPr lang="zh-TW" altLang="en-US" sz="2800" b="1" dirty="0" smtClean="0">
                <a:solidFill>
                  <a:schemeClr val="tx1">
                    <a:lumMod val="65000"/>
                    <a:lumOff val="35000"/>
                  </a:schemeClr>
                </a:solidFill>
                <a:latin typeface="標楷體" pitchFamily="65" charset="-120"/>
                <a:ea typeface="標楷體" pitchFamily="65" charset="-120"/>
              </a:rPr>
              <a:t>組    長：黃騰嶢</a:t>
            </a:r>
            <a:endParaRPr lang="en-US" altLang="zh-TW" sz="2800" b="1" dirty="0" smtClean="0">
              <a:solidFill>
                <a:schemeClr val="tx1">
                  <a:lumMod val="65000"/>
                  <a:lumOff val="35000"/>
                </a:schemeClr>
              </a:solidFill>
              <a:latin typeface="標楷體" pitchFamily="65" charset="-120"/>
              <a:ea typeface="標楷體" pitchFamily="65" charset="-120"/>
            </a:endParaRPr>
          </a:p>
          <a:p>
            <a:r>
              <a:rPr lang="zh-TW" altLang="en-US" sz="2800" b="1" dirty="0" smtClean="0">
                <a:solidFill>
                  <a:schemeClr val="tx1">
                    <a:lumMod val="65000"/>
                    <a:lumOff val="35000"/>
                  </a:schemeClr>
                </a:solidFill>
                <a:latin typeface="標楷體" pitchFamily="65" charset="-120"/>
                <a:ea typeface="標楷體" pitchFamily="65" charset="-120"/>
              </a:rPr>
              <a:t>組    員：王海慧</a:t>
            </a:r>
            <a:endParaRPr lang="en-US" altLang="zh-TW" sz="2800" b="1" dirty="0" smtClean="0">
              <a:solidFill>
                <a:schemeClr val="tx1">
                  <a:lumMod val="65000"/>
                  <a:lumOff val="35000"/>
                </a:schemeClr>
              </a:solidFill>
              <a:latin typeface="標楷體" pitchFamily="65" charset="-120"/>
              <a:ea typeface="標楷體" pitchFamily="65" charset="-120"/>
            </a:endParaRPr>
          </a:p>
          <a:p>
            <a:r>
              <a:rPr lang="zh-TW" altLang="en-US" sz="2800" b="1" dirty="0" smtClean="0">
                <a:solidFill>
                  <a:schemeClr val="tx1">
                    <a:lumMod val="65000"/>
                    <a:lumOff val="35000"/>
                  </a:schemeClr>
                </a:solidFill>
                <a:latin typeface="標楷體" pitchFamily="65" charset="-120"/>
                <a:ea typeface="標楷體" pitchFamily="65" charset="-120"/>
              </a:rPr>
              <a:t>          彭俊龍</a:t>
            </a:r>
            <a:endParaRPr lang="zh-TW" altLang="en-US" sz="2800" b="1" dirty="0">
              <a:solidFill>
                <a:schemeClr val="tx1">
                  <a:lumMod val="65000"/>
                  <a:lumOff val="35000"/>
                </a:schemeClr>
              </a:solidFill>
              <a:latin typeface="標楷體" pitchFamily="65" charset="-120"/>
              <a:ea typeface="標楷體" pitchFamily="65" charset="-120"/>
            </a:endParaRPr>
          </a:p>
        </p:txBody>
      </p:sp>
      <p:sp>
        <p:nvSpPr>
          <p:cNvPr id="4" name="日期版面配置區 3"/>
          <p:cNvSpPr>
            <a:spLocks noGrp="1"/>
          </p:cNvSpPr>
          <p:nvPr>
            <p:ph type="dt" sz="half" idx="10"/>
          </p:nvPr>
        </p:nvSpPr>
        <p:spPr/>
        <p:txBody>
          <a:bodyPr/>
          <a:lstStyle/>
          <a:p>
            <a:fld id="{FD42D639-57B5-479A-BCD7-5A399F9A6E0E}" type="datetime1">
              <a:rPr lang="zh-TW" altLang="en-US" smtClean="0"/>
              <a:t>2014/1/2</a:t>
            </a:fld>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1</a:t>
            </a:fld>
            <a:endParaRPr lang="zh-TW" altLang="en-US"/>
          </a:p>
        </p:txBody>
      </p:sp>
      <p:sp>
        <p:nvSpPr>
          <p:cNvPr id="6" name="頁尾版面配置區 5"/>
          <p:cNvSpPr>
            <a:spLocks noGrp="1"/>
          </p:cNvSpPr>
          <p:nvPr>
            <p:ph type="ftr" sz="quarter" idx="11"/>
          </p:nvPr>
        </p:nvSpPr>
        <p:spPr/>
        <p:txBody>
          <a:bodyPr/>
          <a:lstStyle/>
          <a:p>
            <a:r>
              <a:rPr lang="zh-TW" altLang="en-US" dirty="0" smtClean="0"/>
              <a:t>真理資工</a:t>
            </a:r>
            <a:r>
              <a:rPr lang="en-US" altLang="zh-TW" dirty="0" smtClean="0"/>
              <a:t>-</a:t>
            </a:r>
            <a:r>
              <a:rPr lang="zh-TW" altLang="en-US" dirty="0" smtClean="0"/>
              <a:t>嶢海龍</a:t>
            </a:r>
            <a:r>
              <a:rPr lang="en-US" altLang="zh-TW" dirty="0" smtClean="0"/>
              <a:t>©</a:t>
            </a:r>
            <a:endParaRPr lang="zh-TW" altLang="en-US" dirty="0"/>
          </a:p>
        </p:txBody>
      </p:sp>
    </p:spTree>
    <p:extLst>
      <p:ext uri="{BB962C8B-B14F-4D97-AF65-F5344CB8AC3E}">
        <p14:creationId xmlns:p14="http://schemas.microsoft.com/office/powerpoint/2010/main" val="2973134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descr="C:\Users\comy\Desktop\wif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4803" y="2348880"/>
            <a:ext cx="2289518" cy="183161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smtClean="0"/>
              <a:t>研究目標與預期成果</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10</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1340768"/>
            <a:ext cx="1337762" cy="2639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5905" b="96357" l="3342" r="96787">
                        <a14:foregroundMark x1="15231" y1="24246" x2="15231" y2="24246"/>
                        <a14:foregroundMark x1="16195" y1="19724" x2="14974" y2="64196"/>
                        <a14:foregroundMark x1="11697" y1="5905" x2="8162" y2="73116"/>
                        <a14:foregroundMark x1="96787" y1="93342" x2="89203" y2="90829"/>
                        <a14:foregroundMark x1="71787" y1="90829" x2="5591" y2="96357"/>
                        <a14:foregroundMark x1="7391" y1="95352" x2="3342" y2="93844"/>
                      </a14:backgroundRemoval>
                    </a14:imgEffect>
                  </a14:imgLayer>
                </a14:imgProps>
              </a:ext>
              <a:ext uri="{28A0092B-C50C-407E-A947-70E740481C1C}">
                <a14:useLocalDpi xmlns:a14="http://schemas.microsoft.com/office/drawing/2010/main" val="0"/>
              </a:ext>
            </a:extLst>
          </a:blip>
          <a:srcRect/>
          <a:stretch>
            <a:fillRect/>
          </a:stretch>
        </p:blipFill>
        <p:spPr bwMode="auto">
          <a:xfrm>
            <a:off x="179512" y="3980458"/>
            <a:ext cx="4153946" cy="2125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8254" y="1604392"/>
            <a:ext cx="1189830" cy="204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圖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79912" y="5662612"/>
            <a:ext cx="342055" cy="442872"/>
          </a:xfrm>
          <a:prstGeom prst="rect">
            <a:avLst/>
          </a:prstGeom>
        </p:spPr>
      </p:pic>
      <p:pic>
        <p:nvPicPr>
          <p:cNvPr id="205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584" y="2468279"/>
            <a:ext cx="1538401" cy="148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descr="C:\Users\comy\Desktop\XXX\media-volume-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80757" y="1183803"/>
            <a:ext cx="841177" cy="8411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descr="C:\Users\comy\Desktop\XXX\image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86151" y="2912789"/>
            <a:ext cx="359668" cy="614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36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nodeType="withEffect">
                                  <p:stCondLst>
                                    <p:cond delay="0"/>
                                  </p:stCondLst>
                                  <p:childTnLst>
                                    <p:set>
                                      <p:cBhvr>
                                        <p:cTn id="9" dur="1" fill="hold">
                                          <p:stCondLst>
                                            <p:cond delay="0"/>
                                          </p:stCondLst>
                                        </p:cTn>
                                        <p:tgtEl>
                                          <p:spTgt spid="2053"/>
                                        </p:tgtEl>
                                        <p:attrNameLst>
                                          <p:attrName>style.visibility</p:attrName>
                                        </p:attrNameLst>
                                      </p:cBhvr>
                                      <p:to>
                                        <p:strVal val="visible"/>
                                      </p:to>
                                    </p:set>
                                    <p:animEffect transition="in" filter="wipe(down)">
                                      <p:cBhvr>
                                        <p:cTn id="10" dur="500"/>
                                        <p:tgtEl>
                                          <p:spTgt spid="205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1000"/>
                                        <p:tgtEl>
                                          <p:spTgt spid="2052"/>
                                        </p:tgtEl>
                                      </p:cBhvr>
                                    </p:animEffect>
                                    <p:anim calcmode="lin" valueType="num">
                                      <p:cBhvr>
                                        <p:cTn id="16" dur="1000" fill="hold"/>
                                        <p:tgtEl>
                                          <p:spTgt spid="2052"/>
                                        </p:tgtEl>
                                        <p:attrNameLst>
                                          <p:attrName>ppt_x</p:attrName>
                                        </p:attrNameLst>
                                      </p:cBhvr>
                                      <p:tavLst>
                                        <p:tav tm="0">
                                          <p:val>
                                            <p:strVal val="#ppt_x"/>
                                          </p:val>
                                        </p:tav>
                                        <p:tav tm="100000">
                                          <p:val>
                                            <p:strVal val="#ppt_x"/>
                                          </p:val>
                                        </p:tav>
                                      </p:tavLst>
                                    </p:anim>
                                    <p:anim calcmode="lin" valueType="num">
                                      <p:cBhvr>
                                        <p:cTn id="17"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0"/>
                                        <p:tgtEl>
                                          <p:spTgt spid="12"/>
                                        </p:tgtEl>
                                      </p:cBhvr>
                                    </p:animEffect>
                                    <p:anim calcmode="lin" valueType="num">
                                      <p:cBhvr>
                                        <p:cTn id="23" dur="2000" fill="hold"/>
                                        <p:tgtEl>
                                          <p:spTgt spid="12"/>
                                        </p:tgtEl>
                                        <p:attrNameLst>
                                          <p:attrName>ppt_w</p:attrName>
                                        </p:attrNameLst>
                                      </p:cBhvr>
                                      <p:tavLst>
                                        <p:tav tm="0" fmla="#ppt_w*sin(2.5*pi*$)">
                                          <p:val>
                                            <p:fltVal val="0"/>
                                          </p:val>
                                        </p:tav>
                                        <p:tav tm="100000">
                                          <p:val>
                                            <p:fltVal val="1"/>
                                          </p:val>
                                        </p:tav>
                                      </p:tavLst>
                                    </p:anim>
                                    <p:anim calcmode="lin" valueType="num">
                                      <p:cBhvr>
                                        <p:cTn id="24"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2.77778E-6 -3.35184E-6 L -0.66372 0.32709 " pathEditMode="relative" rAng="0" ptsTypes="AA">
                                      <p:cBhvr>
                                        <p:cTn id="28" dur="2000" fill="hold"/>
                                        <p:tgtEl>
                                          <p:spTgt spid="2053"/>
                                        </p:tgtEl>
                                        <p:attrNameLst>
                                          <p:attrName>ppt_x</p:attrName>
                                          <p:attrName>ppt_y</p:attrName>
                                        </p:attrNameLst>
                                      </p:cBhvr>
                                      <p:rCtr x="-33194" y="16354"/>
                                    </p:animMotion>
                                  </p:childTnLst>
                                </p:cTn>
                              </p:par>
                              <p:par>
                                <p:cTn id="29" presetID="6" presetClass="emph" presetSubtype="0" fill="hold" nodeType="withEffect">
                                  <p:stCondLst>
                                    <p:cond delay="0"/>
                                  </p:stCondLst>
                                  <p:childTnLst>
                                    <p:animScale>
                                      <p:cBhvr>
                                        <p:cTn id="30" dur="2000" fill="hold"/>
                                        <p:tgtEl>
                                          <p:spTgt spid="2053"/>
                                        </p:tgtEl>
                                      </p:cBhvr>
                                      <p:by x="50000" y="50000"/>
                                    </p:animScale>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500"/>
                            </p:stCondLst>
                            <p:childTnLst>
                              <p:par>
                                <p:cTn id="39" presetID="37" presetClass="path" presetSubtype="0" accel="50000" decel="50000" fill="hold" nodeType="afterEffect">
                                  <p:stCondLst>
                                    <p:cond delay="0"/>
                                  </p:stCondLst>
                                  <p:childTnLst>
                                    <p:animMotion origin="layout" path="M 0.0033 0.01226 L 0.16597 -0.01805 C 0.20104 -0.02244 0.24201 -0.04743 0.27951 -0.08606 C 0.32066 -0.13001 0.34791 -0.17419 0.35955 -0.2193 L 0.42274 -0.42309 " pathEditMode="relative" rAng="-2272014" ptsTypes="FffFF">
                                      <p:cBhvr>
                                        <p:cTn id="40" dur="2000" fill="hold"/>
                                        <p:tgtEl>
                                          <p:spTgt spid="11"/>
                                        </p:tgtEl>
                                        <p:attrNameLst>
                                          <p:attrName>ppt_x</p:attrName>
                                          <p:attrName>ppt_y</p:attrName>
                                        </p:attrNameLst>
                                      </p:cBhvr>
                                      <p:rCtr x="24375" y="-15915"/>
                                    </p:animMotion>
                                  </p:childTnLst>
                                </p:cTn>
                              </p:par>
                            </p:childTnLst>
                          </p:cTn>
                        </p:par>
                        <p:par>
                          <p:cTn id="41" fill="hold">
                            <p:stCondLst>
                              <p:cond delay="2500"/>
                            </p:stCondLst>
                            <p:childTnLst>
                              <p:par>
                                <p:cTn id="42" presetID="8" presetClass="emph" presetSubtype="0" fill="hold" nodeType="afterEffect">
                                  <p:stCondLst>
                                    <p:cond delay="0"/>
                                  </p:stCondLst>
                                  <p:childTnLst>
                                    <p:animRot by="43200000">
                                      <p:cBhvr>
                                        <p:cTn id="43" dur="2000" fill="hold"/>
                                        <p:tgtEl>
                                          <p:spTgt spid="11"/>
                                        </p:tgtEl>
                                        <p:attrNameLst>
                                          <p:attrName>r</p:attrName>
                                        </p:attrNameLst>
                                      </p:cBhvr>
                                    </p:animRot>
                                  </p:childTnLst>
                                </p:cTn>
                              </p:par>
                              <p:par>
                                <p:cTn id="44" presetID="6" presetClass="emph" presetSubtype="0" fill="hold" nodeType="withEffect">
                                  <p:stCondLst>
                                    <p:cond delay="0"/>
                                  </p:stCondLst>
                                  <p:childTnLst>
                                    <p:animScale>
                                      <p:cBhvr>
                                        <p:cTn id="45" dur="2000" fill="hold"/>
                                        <p:tgtEl>
                                          <p:spTgt spid="11"/>
                                        </p:tgtEl>
                                      </p:cBhvr>
                                      <p:by x="150000" y="150000"/>
                                    </p:animScale>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54"/>
                                        </p:tgtEl>
                                        <p:attrNameLst>
                                          <p:attrName>style.visibility</p:attrName>
                                        </p:attrNameLst>
                                      </p:cBhvr>
                                      <p:to>
                                        <p:strVal val="visible"/>
                                      </p:to>
                                    </p:set>
                                    <p:animEffect transition="in" filter="fade">
                                      <p:cBhvr>
                                        <p:cTn id="50" dur="500"/>
                                        <p:tgtEl>
                                          <p:spTgt spid="2054"/>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1000" fill="hold"/>
                                        <p:tgtEl>
                                          <p:spTgt spid="17"/>
                                        </p:tgtEl>
                                        <p:attrNameLst>
                                          <p:attrName>ppt_w</p:attrName>
                                        </p:attrNameLst>
                                      </p:cBhvr>
                                      <p:tavLst>
                                        <p:tav tm="0">
                                          <p:val>
                                            <p:fltVal val="0"/>
                                          </p:val>
                                        </p:tav>
                                        <p:tav tm="100000">
                                          <p:val>
                                            <p:strVal val="#ppt_w"/>
                                          </p:val>
                                        </p:tav>
                                      </p:tavLst>
                                    </p:anim>
                                    <p:anim calcmode="lin" valueType="num">
                                      <p:cBhvr>
                                        <p:cTn id="56" dur="1000" fill="hold"/>
                                        <p:tgtEl>
                                          <p:spTgt spid="17"/>
                                        </p:tgtEl>
                                        <p:attrNameLst>
                                          <p:attrName>ppt_h</p:attrName>
                                        </p:attrNameLst>
                                      </p:cBhvr>
                                      <p:tavLst>
                                        <p:tav tm="0">
                                          <p:val>
                                            <p:fltVal val="0"/>
                                          </p:val>
                                        </p:tav>
                                        <p:tav tm="100000">
                                          <p:val>
                                            <p:strVal val="#ppt_h"/>
                                          </p:val>
                                        </p:tav>
                                      </p:tavLst>
                                    </p:anim>
                                    <p:anim calcmode="lin" valueType="num">
                                      <p:cBhvr>
                                        <p:cTn id="57" dur="1000" fill="hold"/>
                                        <p:tgtEl>
                                          <p:spTgt spid="17"/>
                                        </p:tgtEl>
                                        <p:attrNameLst>
                                          <p:attrName>style.rotation</p:attrName>
                                        </p:attrNameLst>
                                      </p:cBhvr>
                                      <p:tavLst>
                                        <p:tav tm="0">
                                          <p:val>
                                            <p:fltVal val="90"/>
                                          </p:val>
                                        </p:tav>
                                        <p:tav tm="100000">
                                          <p:val>
                                            <p:fltVal val="0"/>
                                          </p:val>
                                        </p:tav>
                                      </p:tavLst>
                                    </p:anim>
                                    <p:animEffect transition="in" filter="fade">
                                      <p:cBhvr>
                                        <p:cTn id="58" dur="1000"/>
                                        <p:tgtEl>
                                          <p:spTgt spid="17"/>
                                        </p:tgtEl>
                                      </p:cBhvr>
                                    </p:animEffect>
                                  </p:childTnLst>
                                </p:cTn>
                              </p:par>
                              <p:par>
                                <p:cTn id="59" presetID="3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1000" fill="hold"/>
                                        <p:tgtEl>
                                          <p:spTgt spid="18"/>
                                        </p:tgtEl>
                                        <p:attrNameLst>
                                          <p:attrName>ppt_w</p:attrName>
                                        </p:attrNameLst>
                                      </p:cBhvr>
                                      <p:tavLst>
                                        <p:tav tm="0">
                                          <p:val>
                                            <p:fltVal val="0"/>
                                          </p:val>
                                        </p:tav>
                                        <p:tav tm="100000">
                                          <p:val>
                                            <p:strVal val="#ppt_w"/>
                                          </p:val>
                                        </p:tav>
                                      </p:tavLst>
                                    </p:anim>
                                    <p:anim calcmode="lin" valueType="num">
                                      <p:cBhvr>
                                        <p:cTn id="62" dur="1000" fill="hold"/>
                                        <p:tgtEl>
                                          <p:spTgt spid="18"/>
                                        </p:tgtEl>
                                        <p:attrNameLst>
                                          <p:attrName>ppt_h</p:attrName>
                                        </p:attrNameLst>
                                      </p:cBhvr>
                                      <p:tavLst>
                                        <p:tav tm="0">
                                          <p:val>
                                            <p:fltVal val="0"/>
                                          </p:val>
                                        </p:tav>
                                        <p:tav tm="100000">
                                          <p:val>
                                            <p:strVal val="#ppt_h"/>
                                          </p:val>
                                        </p:tav>
                                      </p:tavLst>
                                    </p:anim>
                                    <p:anim calcmode="lin" valueType="num">
                                      <p:cBhvr>
                                        <p:cTn id="63" dur="1000" fill="hold"/>
                                        <p:tgtEl>
                                          <p:spTgt spid="18"/>
                                        </p:tgtEl>
                                        <p:attrNameLst>
                                          <p:attrName>style.rotation</p:attrName>
                                        </p:attrNameLst>
                                      </p:cBhvr>
                                      <p:tavLst>
                                        <p:tav tm="0">
                                          <p:val>
                                            <p:fltVal val="90"/>
                                          </p:val>
                                        </p:tav>
                                        <p:tav tm="100000">
                                          <p:val>
                                            <p:fltVal val="0"/>
                                          </p:val>
                                        </p:tav>
                                      </p:tavLst>
                                    </p:anim>
                                    <p:animEffect transition="in" filter="fade">
                                      <p:cBhvr>
                                        <p:cTn id="64" dur="1000"/>
                                        <p:tgtEl>
                                          <p:spTgt spid="18"/>
                                        </p:tgtEl>
                                      </p:cBhvr>
                                    </p:animEffect>
                                  </p:childTnLst>
                                </p:cTn>
                              </p:par>
                            </p:childTnLst>
                          </p:cTn>
                        </p:par>
                        <p:par>
                          <p:cTn id="65" fill="hold">
                            <p:stCondLst>
                              <p:cond delay="1000"/>
                            </p:stCondLst>
                            <p:childTnLst>
                              <p:par>
                                <p:cTn id="66" presetID="37" presetClass="path" presetSubtype="0" accel="50000" decel="50000" fill="hold" nodeType="afterEffect">
                                  <p:stCondLst>
                                    <p:cond delay="0"/>
                                  </p:stCondLst>
                                  <p:childTnLst>
                                    <p:animMotion origin="layout" path="M 0.00087 -0.0222 L -0.14045 -0.01457 C -0.16996 -0.01388 -0.21354 -0.00509 -0.25816 0.00764 C -0.30868 0.02152 -0.34861 0.03632 -0.37604 0.05136 L -0.50746 0.12029 " pathEditMode="relative" rAng="-709220" ptsTypes="FffFF">
                                      <p:cBhvr>
                                        <p:cTn id="67" dur="1000" fill="hold"/>
                                        <p:tgtEl>
                                          <p:spTgt spid="17"/>
                                        </p:tgtEl>
                                        <p:attrNameLst>
                                          <p:attrName>ppt_x</p:attrName>
                                          <p:attrName>ppt_y</p:attrName>
                                        </p:attrNameLst>
                                      </p:cBhvr>
                                      <p:rCtr x="-25747" y="5066"/>
                                    </p:animMotion>
                                  </p:childTnLst>
                                </p:cTn>
                              </p:par>
                              <p:par>
                                <p:cTn id="68" presetID="37" presetClass="path" presetSubtype="0" accel="50000" decel="50000" fill="hold" nodeType="withEffect">
                                  <p:stCondLst>
                                    <p:cond delay="0"/>
                                  </p:stCondLst>
                                  <p:childTnLst>
                                    <p:animMotion origin="layout" path="M 1.94444E-6 -1.85057E-7 L 0.13715 -0.02498 C 0.16614 -0.02984 0.20781 -0.04349 0.24982 -0.06176 C 0.29844 -0.08304 0.33628 -0.10386 0.3618 -0.1226 L 0.48385 -0.21027 " pathEditMode="relative" rAng="-1083628" ptsTypes="FffFF">
                                      <p:cBhvr>
                                        <p:cTn id="69" dur="1000" fill="hold"/>
                                        <p:tgtEl>
                                          <p:spTgt spid="18"/>
                                        </p:tgtEl>
                                        <p:attrNameLst>
                                          <p:attrName>ppt_x</p:attrName>
                                          <p:attrName>ppt_y</p:attrName>
                                        </p:attrNameLst>
                                      </p:cBhvr>
                                      <p:rCtr x="24705" y="-8397"/>
                                    </p:animMotion>
                                  </p:childTnLst>
                                </p:cTn>
                              </p:par>
                            </p:childTnLst>
                          </p:cTn>
                        </p:par>
                        <p:par>
                          <p:cTn id="70" fill="hold">
                            <p:stCondLst>
                              <p:cond delay="2000"/>
                            </p:stCondLst>
                            <p:childTnLst>
                              <p:par>
                                <p:cTn id="71" presetID="37" presetClass="path" presetSubtype="0" accel="50000" decel="50000" fill="hold" nodeType="afterEffect">
                                  <p:stCondLst>
                                    <p:cond delay="0"/>
                                  </p:stCondLst>
                                  <p:childTnLst>
                                    <p:animMotion origin="layout" path="M 0.48385 -0.21027 L 0.34079 -0.2651 C 0.31111 -0.27828 0.26753 -0.28013 0.22309 -0.27365 C 0.17222 -0.26579 0.13246 -0.25168 0.10486 -0.23017 L -0.02448 -0.13463 " pathEditMode="relative" rAng="-380674" ptsTypes="FffFF">
                                      <p:cBhvr>
                                        <p:cTn id="72" dur="1000" fill="hold"/>
                                        <p:tgtEl>
                                          <p:spTgt spid="18"/>
                                        </p:tgtEl>
                                        <p:attrNameLst>
                                          <p:attrName>ppt_x</p:attrName>
                                          <p:attrName>ppt_y</p:attrName>
                                        </p:attrNameLst>
                                      </p:cBhvr>
                                      <p:rCtr x="-25851" y="-1272"/>
                                    </p:animMotion>
                                  </p:childTnLst>
                                </p:cTn>
                              </p:par>
                              <p:par>
                                <p:cTn id="73" presetID="37" presetClass="path" presetSubtype="0" accel="50000" decel="50000" fill="hold" nodeType="withEffect">
                                  <p:stCondLst>
                                    <p:cond delay="0"/>
                                  </p:stCondLst>
                                  <p:childTnLst>
                                    <p:animMotion origin="layout" path="M -0.50747 0.12029 L -0.35972 0.20287 C -0.32847 0.22184 -0.28455 0.22693 -0.24028 0.21791 C -0.18976 0.20773 -0.15087 0.18622 -0.12517 0.15591 L -0.00243 0.01874 " pathEditMode="relative" rAng="-510135" ptsTypes="FffFF">
                                      <p:cBhvr>
                                        <p:cTn id="74" dur="1000" fill="hold"/>
                                        <p:tgtEl>
                                          <p:spTgt spid="17"/>
                                        </p:tgtEl>
                                        <p:attrNameLst>
                                          <p:attrName>ppt_x</p:attrName>
                                          <p:attrName>ppt_y</p:attrName>
                                        </p:attrNameLst>
                                      </p:cBhvr>
                                      <p:rCtr x="26094" y="23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系統</a:t>
            </a:r>
            <a:r>
              <a:rPr lang="zh-TW" altLang="en-US" dirty="0" smtClean="0"/>
              <a:t>架構</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11</a:t>
            </a:fld>
            <a:endParaRPr lang="zh-TW" altLang="en-US"/>
          </a:p>
        </p:txBody>
      </p:sp>
    </p:spTree>
    <p:extLst>
      <p:ext uri="{BB962C8B-B14F-4D97-AF65-F5344CB8AC3E}">
        <p14:creationId xmlns:p14="http://schemas.microsoft.com/office/powerpoint/2010/main" val="3195942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系統架構</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12</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54" name="圖片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931" y="2922539"/>
            <a:ext cx="4789821" cy="3101153"/>
          </a:xfrm>
          <a:prstGeom prst="rect">
            <a:avLst/>
          </a:prstGeom>
        </p:spPr>
      </p:pic>
      <p:pic>
        <p:nvPicPr>
          <p:cNvPr id="55" name="圖片 54"/>
          <p:cNvPicPr>
            <a:picLocks noChangeAspect="1"/>
          </p:cNvPicPr>
          <p:nvPr/>
        </p:nvPicPr>
        <p:blipFill>
          <a:blip r:embed="rId3">
            <a:extLst>
              <a:ext uri="{BEBA8EAE-BF5A-486C-A8C5-ECC9F3942E4B}">
                <a14:imgProps xmlns:a14="http://schemas.microsoft.com/office/drawing/2010/main">
                  <a14:imgLayer r:embed="rId4">
                    <a14:imgEffect>
                      <a14:backgroundRemoval t="5051" b="94949" l="3540" r="95133">
                        <a14:foregroundMark x1="62832" y1="86364" x2="12389" y2="79293"/>
                        <a14:foregroundMark x1="14602" y1="74242" x2="3982" y2="5051"/>
                        <a14:foregroundMark x1="82743" y1="79798" x2="95133" y2="5051"/>
                        <a14:foregroundMark x1="24779" y1="86364" x2="23451" y2="94949"/>
                      </a14:backgroundRemoval>
                    </a14:imgEffect>
                  </a14:imgLayer>
                </a14:imgProps>
              </a:ext>
              <a:ext uri="{28A0092B-C50C-407E-A947-70E740481C1C}">
                <a14:useLocalDpi xmlns:a14="http://schemas.microsoft.com/office/drawing/2010/main" val="0"/>
              </a:ext>
            </a:extLst>
          </a:blip>
          <a:stretch>
            <a:fillRect/>
          </a:stretch>
        </p:blipFill>
        <p:spPr>
          <a:xfrm>
            <a:off x="3166005" y="1420027"/>
            <a:ext cx="1076325" cy="942975"/>
          </a:xfrm>
          <a:prstGeom prst="rect">
            <a:avLst/>
          </a:prstGeom>
        </p:spPr>
      </p:pic>
      <p:pic>
        <p:nvPicPr>
          <p:cNvPr id="56" name="圖片 55"/>
          <p:cNvPicPr>
            <a:picLocks noChangeAspect="1"/>
          </p:cNvPicPr>
          <p:nvPr/>
        </p:nvPicPr>
        <p:blipFill>
          <a:blip r:embed="rId5" cstate="print">
            <a:extLst>
              <a:ext uri="{BEBA8EAE-BF5A-486C-A8C5-ECC9F3942E4B}">
                <a14:imgProps xmlns:a14="http://schemas.microsoft.com/office/drawing/2010/main">
                  <a14:imgLayer r:embed="rId6">
                    <a14:imgEffect>
                      <a14:backgroundRemoval t="8621" b="94138" l="2759" r="99310">
                        <a14:foregroundMark x1="11724" y1="22069" x2="3103" y2="28966"/>
                        <a14:foregroundMark x1="41724" y1="11034" x2="53793" y2="8621"/>
                        <a14:foregroundMark x1="95862" y1="32759" x2="74828" y2="23793"/>
                        <a14:foregroundMark x1="22414" y1="44483" x2="41724" y2="32759"/>
                        <a14:foregroundMark x1="48621" y1="33448" x2="77241" y2="42414"/>
                        <a14:foregroundMark x1="73103" y1="45172" x2="56552" y2="38966"/>
                        <a14:foregroundMark x1="35862" y1="60000" x2="53793" y2="50000"/>
                        <a14:foregroundMark x1="50345" y1="77586" x2="48276" y2="87241"/>
                        <a14:foregroundMark x1="49310" y1="94138" x2="51724" y2="91379"/>
                        <a14:foregroundMark x1="99310" y1="30345" x2="95172" y2="31034"/>
                      </a14:backgroundRemoval>
                    </a14:imgEffect>
                  </a14:imgLayer>
                </a14:imgProps>
              </a:ext>
              <a:ext uri="{28A0092B-C50C-407E-A947-70E740481C1C}">
                <a14:useLocalDpi xmlns:a14="http://schemas.microsoft.com/office/drawing/2010/main" val="0"/>
              </a:ext>
            </a:extLst>
          </a:blip>
          <a:stretch>
            <a:fillRect/>
          </a:stretch>
        </p:blipFill>
        <p:spPr>
          <a:xfrm rot="19207211">
            <a:off x="5054832" y="1802341"/>
            <a:ext cx="867098" cy="867098"/>
          </a:xfrm>
          <a:prstGeom prst="rect">
            <a:avLst/>
          </a:prstGeom>
        </p:spPr>
      </p:pic>
      <p:pic>
        <p:nvPicPr>
          <p:cNvPr id="57" name="圖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6422" y="1164877"/>
            <a:ext cx="1453274" cy="1453274"/>
          </a:xfrm>
          <a:prstGeom prst="rect">
            <a:avLst/>
          </a:prstGeom>
        </p:spPr>
      </p:pic>
      <p:pic>
        <p:nvPicPr>
          <p:cNvPr id="58" name="圖片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512" y="3727145"/>
            <a:ext cx="4127005" cy="2111913"/>
          </a:xfrm>
          <a:prstGeom prst="rect">
            <a:avLst/>
          </a:prstGeom>
        </p:spPr>
      </p:pic>
      <p:pic>
        <p:nvPicPr>
          <p:cNvPr id="59" name="圖片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9781" y="4111573"/>
            <a:ext cx="1034684" cy="1034684"/>
          </a:xfrm>
          <a:prstGeom prst="rect">
            <a:avLst/>
          </a:prstGeom>
        </p:spPr>
      </p:pic>
      <p:cxnSp>
        <p:nvCxnSpPr>
          <p:cNvPr id="60" name="直線接點 59"/>
          <p:cNvCxnSpPr>
            <a:stCxn id="55" idx="1"/>
            <a:endCxn id="57" idx="3"/>
          </p:cNvCxnSpPr>
          <p:nvPr/>
        </p:nvCxnSpPr>
        <p:spPr>
          <a:xfrm flipH="1" flipV="1">
            <a:off x="1879696" y="1891514"/>
            <a:ext cx="1286309" cy="1"/>
          </a:xfrm>
          <a:prstGeom prst="line">
            <a:avLst/>
          </a:prstGeom>
        </p:spPr>
        <p:style>
          <a:lnRef idx="2">
            <a:schemeClr val="dk1"/>
          </a:lnRef>
          <a:fillRef idx="0">
            <a:schemeClr val="dk1"/>
          </a:fillRef>
          <a:effectRef idx="1">
            <a:schemeClr val="dk1"/>
          </a:effectRef>
          <a:fontRef idx="minor">
            <a:schemeClr val="tx1"/>
          </a:fontRef>
        </p:style>
      </p:cxnSp>
      <p:cxnSp>
        <p:nvCxnSpPr>
          <p:cNvPr id="61" name="直線接點 60"/>
          <p:cNvCxnSpPr>
            <a:stCxn id="57" idx="2"/>
            <a:endCxn id="58" idx="0"/>
          </p:cNvCxnSpPr>
          <p:nvPr/>
        </p:nvCxnSpPr>
        <p:spPr>
          <a:xfrm>
            <a:off x="1153059" y="2618151"/>
            <a:ext cx="1089956" cy="1108994"/>
          </a:xfrm>
          <a:prstGeom prst="line">
            <a:avLst/>
          </a:prstGeom>
        </p:spPr>
        <p:style>
          <a:lnRef idx="2">
            <a:schemeClr val="dk1"/>
          </a:lnRef>
          <a:fillRef idx="0">
            <a:schemeClr val="dk1"/>
          </a:fillRef>
          <a:effectRef idx="1">
            <a:schemeClr val="dk1"/>
          </a:effectRef>
          <a:fontRef idx="minor">
            <a:schemeClr val="tx1"/>
          </a:fontRef>
        </p:style>
      </p:cxnSp>
      <p:cxnSp>
        <p:nvCxnSpPr>
          <p:cNvPr id="62" name="直線接點 61"/>
          <p:cNvCxnSpPr>
            <a:stCxn id="56" idx="2"/>
            <a:endCxn id="54" idx="0"/>
          </p:cNvCxnSpPr>
          <p:nvPr/>
        </p:nvCxnSpPr>
        <p:spPr>
          <a:xfrm>
            <a:off x="5766364" y="2568592"/>
            <a:ext cx="845478" cy="353947"/>
          </a:xfrm>
          <a:prstGeom prst="line">
            <a:avLst/>
          </a:prstGeom>
        </p:spPr>
        <p:style>
          <a:lnRef idx="2">
            <a:schemeClr val="dk1"/>
          </a:lnRef>
          <a:fillRef idx="0">
            <a:schemeClr val="dk1"/>
          </a:fillRef>
          <a:effectRef idx="1">
            <a:schemeClr val="dk1"/>
          </a:effectRef>
          <a:fontRef idx="minor">
            <a:schemeClr val="tx1"/>
          </a:fontRef>
        </p:style>
      </p:cxnSp>
      <p:cxnSp>
        <p:nvCxnSpPr>
          <p:cNvPr id="63" name="直線接點 62"/>
          <p:cNvCxnSpPr/>
          <p:nvPr/>
        </p:nvCxnSpPr>
        <p:spPr>
          <a:xfrm flipV="1">
            <a:off x="4750181" y="4876411"/>
            <a:ext cx="0" cy="648000"/>
          </a:xfrm>
          <a:prstGeom prst="line">
            <a:avLst/>
          </a:prstGeom>
        </p:spPr>
        <p:style>
          <a:lnRef idx="2">
            <a:schemeClr val="dk1"/>
          </a:lnRef>
          <a:fillRef idx="0">
            <a:schemeClr val="dk1"/>
          </a:fillRef>
          <a:effectRef idx="1">
            <a:schemeClr val="dk1"/>
          </a:effectRef>
          <a:fontRef idx="minor">
            <a:schemeClr val="tx1"/>
          </a:fontRef>
        </p:style>
      </p:cxnSp>
      <p:cxnSp>
        <p:nvCxnSpPr>
          <p:cNvPr id="64" name="直線接點 63"/>
          <p:cNvCxnSpPr/>
          <p:nvPr/>
        </p:nvCxnSpPr>
        <p:spPr>
          <a:xfrm flipV="1">
            <a:off x="4750181" y="3436251"/>
            <a:ext cx="0" cy="122413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9124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down)">
                                      <p:cBhvr>
                                        <p:cTn id="14" dur="500"/>
                                        <p:tgtEl>
                                          <p:spTgt spid="6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down)">
                                      <p:cBhvr>
                                        <p:cTn id="24" dur="500"/>
                                        <p:tgtEl>
                                          <p:spTgt spid="62"/>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right)">
                                      <p:cBhvr>
                                        <p:cTn id="28" dur="500"/>
                                        <p:tgtEl>
                                          <p:spTgt spid="5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wipe(down)">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wipe(right)">
                                      <p:cBhvr>
                                        <p:cTn id="38" dur="500"/>
                                        <p:tgtEl>
                                          <p:spTgt spid="60"/>
                                        </p:tgtEl>
                                      </p:cBhvr>
                                    </p:animEffect>
                                  </p:childTnLst>
                                </p:cTn>
                              </p:par>
                            </p:childTnLst>
                          </p:cTn>
                        </p:par>
                        <p:par>
                          <p:cTn id="39" fill="hold">
                            <p:stCondLst>
                              <p:cond delay="500"/>
                            </p:stCondLst>
                            <p:childTnLst>
                              <p:par>
                                <p:cTn id="40" presetID="22" presetClass="entr" presetSubtype="2"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up)">
                                      <p:cBhvr>
                                        <p:cTn id="51" dur="500"/>
                                        <p:tgtEl>
                                          <p:spTgt spid="58"/>
                                        </p:tgtEl>
                                      </p:cBhvr>
                                    </p:animEffect>
                                  </p:childTnLst>
                                </p:cTn>
                              </p:par>
                              <p:par>
                                <p:cTn id="52" presetID="22" presetClass="entr" presetSubtype="1" fill="hold"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up)">
                                      <p:cBhvr>
                                        <p:cTn id="5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專一</a:t>
            </a:r>
            <a:r>
              <a:rPr lang="zh-TW" altLang="en-US" smtClean="0"/>
              <a:t>總進度與</a:t>
            </a:r>
            <a:r>
              <a:rPr lang="en-US" altLang="zh-TW" cap="none" smtClean="0"/>
              <a:t>Demo</a:t>
            </a:r>
            <a:r>
              <a:rPr lang="zh-TW" altLang="en-US" cap="none" smtClean="0"/>
              <a:t>影片</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13</a:t>
            </a:fld>
            <a:endParaRPr lang="zh-TW" altLang="en-US"/>
          </a:p>
        </p:txBody>
      </p:sp>
    </p:spTree>
    <p:extLst>
      <p:ext uri="{BB962C8B-B14F-4D97-AF65-F5344CB8AC3E}">
        <p14:creationId xmlns:p14="http://schemas.microsoft.com/office/powerpoint/2010/main" val="228029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專一總進度</a:t>
            </a:r>
            <a:endParaRPr lang="zh-TW" altLang="en-US" dirty="0"/>
          </a:p>
        </p:txBody>
      </p:sp>
      <p:graphicFrame>
        <p:nvGraphicFramePr>
          <p:cNvPr id="7" name="內容版面配置區 6"/>
          <p:cNvGraphicFramePr>
            <a:graphicFrameLocks noGrp="1"/>
          </p:cNvGraphicFramePr>
          <p:nvPr>
            <p:ph idx="1"/>
            <p:extLst>
              <p:ext uri="{D42A27DB-BD31-4B8C-83A1-F6EECF244321}">
                <p14:modId xmlns:p14="http://schemas.microsoft.com/office/powerpoint/2010/main" val="1395920956"/>
              </p:ext>
            </p:extLst>
          </p:nvPr>
        </p:nvGraphicFramePr>
        <p:xfrm>
          <a:off x="714374" y="1052737"/>
          <a:ext cx="7715252" cy="5256584"/>
        </p:xfrm>
        <a:graphic>
          <a:graphicData uri="http://schemas.openxmlformats.org/drawingml/2006/table">
            <a:tbl>
              <a:tblPr firstRow="1" bandRow="1">
                <a:tableStyleId>{5C22544A-7EE6-4342-B048-85BDC9FD1C3A}</a:tableStyleId>
              </a:tblPr>
              <a:tblGrid>
                <a:gridCol w="1841402"/>
                <a:gridCol w="978975"/>
                <a:gridCol w="978975"/>
                <a:gridCol w="978975"/>
                <a:gridCol w="978975"/>
                <a:gridCol w="978975"/>
                <a:gridCol w="978975"/>
              </a:tblGrid>
              <a:tr h="419687">
                <a:tc>
                  <a:txBody>
                    <a:bodyPr/>
                    <a:lstStyle/>
                    <a:p>
                      <a:pPr algn="ctr"/>
                      <a:endParaRPr lang="zh-TW" altLang="en-US" dirty="0"/>
                    </a:p>
                  </a:txBody>
                  <a:tcPr anchor="ctr"/>
                </a:tc>
                <a:tc>
                  <a:txBody>
                    <a:bodyPr/>
                    <a:lstStyle/>
                    <a:p>
                      <a:pPr algn="ctr"/>
                      <a:r>
                        <a:rPr lang="zh-TW" altLang="en-US" dirty="0" smtClean="0"/>
                        <a:t>七月</a:t>
                      </a:r>
                      <a:endParaRPr lang="zh-TW" altLang="en-US" dirty="0"/>
                    </a:p>
                  </a:txBody>
                  <a:tcPr anchor="ctr"/>
                </a:tc>
                <a:tc>
                  <a:txBody>
                    <a:bodyPr/>
                    <a:lstStyle/>
                    <a:p>
                      <a:pPr algn="ctr"/>
                      <a:r>
                        <a:rPr lang="zh-TW" altLang="en-US" dirty="0" smtClean="0"/>
                        <a:t>八月</a:t>
                      </a:r>
                      <a:endParaRPr lang="zh-TW" altLang="en-US" dirty="0"/>
                    </a:p>
                  </a:txBody>
                  <a:tcPr anchor="ctr"/>
                </a:tc>
                <a:tc>
                  <a:txBody>
                    <a:bodyPr/>
                    <a:lstStyle/>
                    <a:p>
                      <a:pPr algn="ctr"/>
                      <a:r>
                        <a:rPr lang="zh-TW" altLang="en-US" dirty="0" smtClean="0"/>
                        <a:t>九月</a:t>
                      </a:r>
                      <a:endParaRPr lang="zh-TW" altLang="en-US" dirty="0"/>
                    </a:p>
                  </a:txBody>
                  <a:tcPr anchor="ctr"/>
                </a:tc>
                <a:tc>
                  <a:txBody>
                    <a:bodyPr/>
                    <a:lstStyle/>
                    <a:p>
                      <a:pPr algn="ctr"/>
                      <a:r>
                        <a:rPr lang="zh-TW" altLang="en-US" dirty="0" smtClean="0"/>
                        <a:t>十月</a:t>
                      </a:r>
                      <a:endParaRPr lang="zh-TW" altLang="en-US" dirty="0"/>
                    </a:p>
                  </a:txBody>
                  <a:tcPr anchor="ctr"/>
                </a:tc>
                <a:tc>
                  <a:txBody>
                    <a:bodyPr/>
                    <a:lstStyle/>
                    <a:p>
                      <a:pPr algn="ctr"/>
                      <a:r>
                        <a:rPr lang="zh-TW" altLang="en-US" dirty="0" smtClean="0"/>
                        <a:t>十一月</a:t>
                      </a:r>
                      <a:endParaRPr lang="zh-TW" altLang="en-US" dirty="0"/>
                    </a:p>
                  </a:txBody>
                  <a:tcPr anchor="ctr"/>
                </a:tc>
                <a:tc>
                  <a:txBody>
                    <a:bodyPr/>
                    <a:lstStyle/>
                    <a:p>
                      <a:pPr algn="ctr"/>
                      <a:r>
                        <a:rPr lang="zh-TW" altLang="en-US" dirty="0" smtClean="0"/>
                        <a:t>十二月</a:t>
                      </a:r>
                      <a:endParaRPr lang="zh-TW" altLang="en-US" dirty="0"/>
                    </a:p>
                  </a:txBody>
                  <a:tcPr anchor="ctr"/>
                </a:tc>
              </a:tr>
              <a:tr h="628025">
                <a:tc>
                  <a:txBody>
                    <a:bodyPr/>
                    <a:lstStyle/>
                    <a:p>
                      <a:pPr algn="ctr"/>
                      <a:r>
                        <a:rPr lang="zh-TW" altLang="en-US" sz="1600" dirty="0" smtClean="0"/>
                        <a:t>學習</a:t>
                      </a:r>
                      <a:r>
                        <a:rPr lang="en-US" altLang="zh-TW" sz="1600" dirty="0" smtClean="0"/>
                        <a:t>Linux</a:t>
                      </a:r>
                    </a:p>
                    <a:p>
                      <a:pPr algn="ctr"/>
                      <a:r>
                        <a:rPr lang="zh-TW" altLang="en-US" sz="1600" dirty="0" smtClean="0"/>
                        <a:t>作業系統架構</a:t>
                      </a:r>
                      <a:endParaRPr lang="zh-TW"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a:p>
                  </a:txBody>
                  <a:tcPr anchor="ctr"/>
                </a:tc>
              </a:tr>
              <a:tr h="628025">
                <a:tc>
                  <a:txBody>
                    <a:bodyPr/>
                    <a:lstStyle/>
                    <a:p>
                      <a:pPr algn="ctr"/>
                      <a:r>
                        <a:rPr lang="zh-TW" altLang="en-US" sz="1600" dirty="0" smtClean="0"/>
                        <a:t>學習</a:t>
                      </a:r>
                      <a:r>
                        <a:rPr lang="en-US" altLang="zh-TW" sz="1600" dirty="0" smtClean="0"/>
                        <a:t>Android</a:t>
                      </a:r>
                    </a:p>
                    <a:p>
                      <a:pPr algn="ctr"/>
                      <a:r>
                        <a:rPr lang="zh-TW" altLang="en-US" sz="1600" dirty="0" smtClean="0"/>
                        <a:t>應用程式撰寫</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628025">
                <a:tc>
                  <a:txBody>
                    <a:bodyPr/>
                    <a:lstStyle/>
                    <a:p>
                      <a:pPr algn="ctr"/>
                      <a:r>
                        <a:rPr lang="zh-TW" altLang="en-US" sz="1600" dirty="0" smtClean="0"/>
                        <a:t>實作</a:t>
                      </a:r>
                      <a:r>
                        <a:rPr lang="en-US" altLang="zh-TW" sz="1600" dirty="0" smtClean="0"/>
                        <a:t>Linux</a:t>
                      </a:r>
                      <a:r>
                        <a:rPr lang="en-US" altLang="zh-TW" sz="1600" baseline="0" dirty="0" smtClean="0"/>
                        <a:t> </a:t>
                      </a:r>
                      <a:r>
                        <a:rPr lang="en-US" altLang="zh-TW" sz="1600" dirty="0" smtClean="0"/>
                        <a:t>kernel</a:t>
                      </a:r>
                    </a:p>
                    <a:p>
                      <a:pPr algn="ctr"/>
                      <a:r>
                        <a:rPr lang="en-US" altLang="zh-TW" sz="1600" dirty="0" smtClean="0"/>
                        <a:t>System Call</a:t>
                      </a:r>
                      <a:r>
                        <a:rPr lang="zh-TW" altLang="en-US" sz="1600" dirty="0" smtClean="0"/>
                        <a:t>應用</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smtClean="0"/>
                    </a:p>
                  </a:txBody>
                  <a:tcPr anchor="ctr"/>
                </a:tc>
                <a:tc>
                  <a:txBody>
                    <a:bodyPr/>
                    <a:lstStyle/>
                    <a:p>
                      <a:pPr algn="ctr"/>
                      <a:endParaRPr lang="zh-TW" altLang="en-US" sz="1600" dirty="0" smtClean="0"/>
                    </a:p>
                  </a:txBody>
                  <a:tcPr anchor="ctr"/>
                </a:tc>
                <a:tc>
                  <a:txBody>
                    <a:bodyPr/>
                    <a:lstStyle/>
                    <a:p>
                      <a:pPr algn="ctr"/>
                      <a:endParaRPr lang="zh-TW" altLang="en-US" sz="1600" dirty="0" smtClean="0"/>
                    </a:p>
                  </a:txBody>
                  <a:tcPr anchor="ctr"/>
                </a:tc>
                <a:tc>
                  <a:txBody>
                    <a:bodyPr/>
                    <a:lstStyle/>
                    <a:p>
                      <a:pPr algn="ctr"/>
                      <a:endParaRPr lang="zh-TW" altLang="en-US" sz="1600" dirty="0"/>
                    </a:p>
                  </a:txBody>
                  <a:tcPr anchor="ctr"/>
                </a:tc>
              </a:tr>
              <a:tr h="892458">
                <a:tc>
                  <a:txBody>
                    <a:bodyPr/>
                    <a:lstStyle/>
                    <a:p>
                      <a:pPr algn="ctr"/>
                      <a:r>
                        <a:rPr lang="zh-TW" altLang="en-US" sz="1600" dirty="0" smtClean="0"/>
                        <a:t>實作</a:t>
                      </a:r>
                      <a:r>
                        <a:rPr lang="en-US" altLang="zh-TW" sz="1600" dirty="0" smtClean="0"/>
                        <a:t>Android</a:t>
                      </a:r>
                    </a:p>
                    <a:p>
                      <a:pPr algn="ctr"/>
                      <a:r>
                        <a:rPr lang="en-US" altLang="zh-TW" sz="1600" dirty="0" smtClean="0"/>
                        <a:t>Source Code</a:t>
                      </a:r>
                      <a:r>
                        <a:rPr lang="zh-TW" altLang="en-US" sz="1600" dirty="0" smtClean="0"/>
                        <a:t>取得</a:t>
                      </a:r>
                      <a:endParaRPr lang="en-US" altLang="zh-TW" sz="1600" dirty="0" smtClean="0"/>
                    </a:p>
                    <a:p>
                      <a:pPr algn="ctr"/>
                      <a:r>
                        <a:rPr lang="zh-TW" altLang="en-US" sz="1600" dirty="0" smtClean="0"/>
                        <a:t>建置開發環境</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smtClean="0"/>
                    </a:p>
                  </a:txBody>
                  <a:tcPr anchor="ctr"/>
                </a:tc>
                <a:tc>
                  <a:txBody>
                    <a:bodyPr/>
                    <a:lstStyle/>
                    <a:p>
                      <a:pPr algn="ctr"/>
                      <a:endParaRPr lang="zh-TW" altLang="en-US" sz="1600" dirty="0" smtClean="0"/>
                    </a:p>
                  </a:txBody>
                  <a:tcPr anchor="ctr"/>
                </a:tc>
                <a:tc>
                  <a:txBody>
                    <a:bodyPr/>
                    <a:lstStyle/>
                    <a:p>
                      <a:pPr algn="ctr"/>
                      <a:endParaRPr lang="zh-TW" altLang="en-US" sz="1600" dirty="0"/>
                    </a:p>
                  </a:txBody>
                  <a:tcPr anchor="ctr"/>
                </a:tc>
              </a:tr>
              <a:tr h="628025">
                <a:tc>
                  <a:txBody>
                    <a:bodyPr/>
                    <a:lstStyle/>
                    <a:p>
                      <a:pPr algn="ctr"/>
                      <a:r>
                        <a:rPr lang="zh-TW" altLang="en-US" sz="1600" dirty="0" smtClean="0"/>
                        <a:t>實作</a:t>
                      </a:r>
                      <a:r>
                        <a:rPr lang="en-US" altLang="zh-TW" sz="1600" dirty="0" smtClean="0"/>
                        <a:t>Android</a:t>
                      </a:r>
                    </a:p>
                    <a:p>
                      <a:pPr algn="ctr"/>
                      <a:r>
                        <a:rPr lang="en-US" altLang="zh-TW" sz="1600" dirty="0" smtClean="0"/>
                        <a:t>Screenshot</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smtClean="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628025">
                <a:tc>
                  <a:txBody>
                    <a:bodyPr/>
                    <a:lstStyle/>
                    <a:p>
                      <a:pPr algn="ctr"/>
                      <a:r>
                        <a:rPr lang="zh-TW" altLang="en-US" sz="1600" dirty="0" smtClean="0"/>
                        <a:t>手機及電腦端</a:t>
                      </a:r>
                      <a:endParaRPr lang="en-US" altLang="zh-TW" sz="1600" dirty="0" smtClean="0"/>
                    </a:p>
                    <a:p>
                      <a:pPr algn="ctr"/>
                      <a:r>
                        <a:rPr lang="zh-TW" altLang="en-US" sz="1600" dirty="0" smtClean="0"/>
                        <a:t>介面設計與實作</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402157">
                <a:tc>
                  <a:txBody>
                    <a:bodyPr/>
                    <a:lstStyle/>
                    <a:p>
                      <a:pPr algn="ctr"/>
                      <a:r>
                        <a:rPr lang="zh-TW" altLang="en-US" sz="1600" dirty="0" smtClean="0"/>
                        <a:t>書面資料撰寫</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smtClean="0"/>
                    </a:p>
                  </a:txBody>
                  <a:tcPr anchor="ctr"/>
                </a:tc>
                <a:tc>
                  <a:txBody>
                    <a:bodyPr/>
                    <a:lstStyle/>
                    <a:p>
                      <a:pPr algn="ctr"/>
                      <a:endParaRPr lang="zh-TW" altLang="en-US" sz="1600" dirty="0" smtClean="0"/>
                    </a:p>
                  </a:txBody>
                  <a:tcPr anchor="ctr"/>
                </a:tc>
                <a:tc>
                  <a:txBody>
                    <a:bodyPr/>
                    <a:lstStyle/>
                    <a:p>
                      <a:pPr algn="ctr"/>
                      <a:endParaRPr lang="zh-TW" altLang="en-US" sz="1600" dirty="0"/>
                    </a:p>
                  </a:txBody>
                  <a:tcPr anchor="ctr"/>
                </a:tc>
              </a:tr>
              <a:tr h="402157">
                <a:tc>
                  <a:txBody>
                    <a:bodyPr/>
                    <a:lstStyle/>
                    <a:p>
                      <a:pPr algn="ctr"/>
                      <a:r>
                        <a:rPr lang="zh-TW" altLang="en-US" sz="1600" dirty="0" smtClean="0"/>
                        <a:t>業界參訪</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smtClean="0"/>
                    </a:p>
                  </a:txBody>
                  <a:tcPr anchor="ctr"/>
                </a:tc>
                <a:tc>
                  <a:txBody>
                    <a:bodyPr/>
                    <a:lstStyle/>
                    <a:p>
                      <a:pPr algn="ctr"/>
                      <a:endParaRPr lang="zh-TW" altLang="en-US" sz="1600" dirty="0"/>
                    </a:p>
                  </a:txBody>
                  <a:tcPr anchor="ctr"/>
                </a:tc>
              </a:tr>
            </a:tbl>
          </a:graphicData>
        </a:graphic>
      </p:graphicFrame>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14</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3" name="圓角矩形 2"/>
          <p:cNvSpPr/>
          <p:nvPr/>
        </p:nvSpPr>
        <p:spPr>
          <a:xfrm>
            <a:off x="2716032" y="1700808"/>
            <a:ext cx="2664296" cy="21602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8" name="圓角矩形 7"/>
          <p:cNvSpPr/>
          <p:nvPr/>
        </p:nvSpPr>
        <p:spPr>
          <a:xfrm>
            <a:off x="2716032" y="2276872"/>
            <a:ext cx="1711952" cy="21602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1" name="圓角矩形 10"/>
          <p:cNvSpPr/>
          <p:nvPr/>
        </p:nvSpPr>
        <p:spPr>
          <a:xfrm>
            <a:off x="4644008" y="2924944"/>
            <a:ext cx="3672408" cy="21602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2" name="圓角矩形 11"/>
          <p:cNvSpPr/>
          <p:nvPr/>
        </p:nvSpPr>
        <p:spPr>
          <a:xfrm>
            <a:off x="5652120" y="3717032"/>
            <a:ext cx="2664296" cy="21602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3" name="圓角矩形 12"/>
          <p:cNvSpPr/>
          <p:nvPr/>
        </p:nvSpPr>
        <p:spPr>
          <a:xfrm>
            <a:off x="5652120" y="4437112"/>
            <a:ext cx="1711952" cy="21602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 name="圓角矩形 15"/>
          <p:cNvSpPr/>
          <p:nvPr/>
        </p:nvSpPr>
        <p:spPr>
          <a:xfrm>
            <a:off x="6588224" y="5085184"/>
            <a:ext cx="747964" cy="21602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7" name="圓角矩形 16"/>
          <p:cNvSpPr/>
          <p:nvPr/>
        </p:nvSpPr>
        <p:spPr>
          <a:xfrm>
            <a:off x="5652120" y="5589240"/>
            <a:ext cx="2664296" cy="21602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8" name="圓角矩形 17"/>
          <p:cNvSpPr/>
          <p:nvPr/>
        </p:nvSpPr>
        <p:spPr>
          <a:xfrm>
            <a:off x="6588224" y="6021288"/>
            <a:ext cx="1711952" cy="21602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038234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Demo</a:t>
            </a:r>
            <a:r>
              <a:rPr lang="zh-TW" altLang="en-US" smtClean="0"/>
              <a:t>影片</a:t>
            </a:r>
            <a:endParaRPr lang="zh-TW" altLang="en-US"/>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15</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7" name="專一DEMO.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28750" y="1412875"/>
            <a:ext cx="6284913" cy="4713288"/>
          </a:xfrm>
        </p:spPr>
      </p:pic>
    </p:spTree>
    <p:extLst>
      <p:ext uri="{BB962C8B-B14F-4D97-AF65-F5344CB8AC3E}">
        <p14:creationId xmlns:p14="http://schemas.microsoft.com/office/powerpoint/2010/main" val="1407381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個人進度報告</a:t>
            </a:r>
            <a:endParaRPr lang="zh-TW" altLang="en-US" dirty="0"/>
          </a:p>
        </p:txBody>
      </p:sp>
      <p:sp>
        <p:nvSpPr>
          <p:cNvPr id="3" name="文字版面配置區 2"/>
          <p:cNvSpPr>
            <a:spLocks noGrp="1"/>
          </p:cNvSpPr>
          <p:nvPr>
            <p:ph type="body" idx="1"/>
          </p:nvPr>
        </p:nvSpPr>
        <p:spPr/>
        <p:txBody>
          <a:bodyPr/>
          <a:lstStyle/>
          <a:p>
            <a:r>
              <a:rPr lang="zh-TW" altLang="en-US" dirty="0" smtClean="0"/>
              <a:t>黃騰嶢</a:t>
            </a:r>
            <a:endParaRPr lang="zh-TW" altLang="en-US" dirty="0"/>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16</a:t>
            </a:fld>
            <a:endParaRPr lang="zh-TW" altLang="en-US"/>
          </a:p>
        </p:txBody>
      </p:sp>
    </p:spTree>
    <p:extLst>
      <p:ext uri="{BB962C8B-B14F-4D97-AF65-F5344CB8AC3E}">
        <p14:creationId xmlns:p14="http://schemas.microsoft.com/office/powerpoint/2010/main" val="1584791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6"/>
          <p:cNvGraphicFramePr>
            <a:graphicFrameLocks noGrp="1"/>
          </p:cNvGraphicFramePr>
          <p:nvPr>
            <p:ph idx="1"/>
            <p:extLst>
              <p:ext uri="{D42A27DB-BD31-4B8C-83A1-F6EECF244321}">
                <p14:modId xmlns:p14="http://schemas.microsoft.com/office/powerpoint/2010/main" val="1558488855"/>
              </p:ext>
            </p:extLst>
          </p:nvPr>
        </p:nvGraphicFramePr>
        <p:xfrm>
          <a:off x="714374" y="1052737"/>
          <a:ext cx="7715252" cy="5112566"/>
        </p:xfrm>
        <a:graphic>
          <a:graphicData uri="http://schemas.openxmlformats.org/drawingml/2006/table">
            <a:tbl>
              <a:tblPr firstRow="1" bandRow="1">
                <a:tableStyleId>{7DF18680-E054-41AD-8BC1-D1AEF772440D}</a:tableStyleId>
              </a:tblPr>
              <a:tblGrid>
                <a:gridCol w="1841402"/>
                <a:gridCol w="978975"/>
                <a:gridCol w="978975"/>
                <a:gridCol w="978975"/>
                <a:gridCol w="978975"/>
                <a:gridCol w="978975"/>
                <a:gridCol w="978975"/>
              </a:tblGrid>
              <a:tr h="413739">
                <a:tc>
                  <a:txBody>
                    <a:bodyPr/>
                    <a:lstStyle/>
                    <a:p>
                      <a:pPr algn="ctr"/>
                      <a:endParaRPr lang="zh-TW" altLang="en-US" dirty="0"/>
                    </a:p>
                  </a:txBody>
                  <a:tcPr anchor="ctr"/>
                </a:tc>
                <a:tc>
                  <a:txBody>
                    <a:bodyPr/>
                    <a:lstStyle/>
                    <a:p>
                      <a:pPr algn="ctr"/>
                      <a:r>
                        <a:rPr lang="zh-TW" altLang="en-US" dirty="0" smtClean="0"/>
                        <a:t>七月</a:t>
                      </a:r>
                      <a:endParaRPr lang="zh-TW" altLang="en-US" dirty="0"/>
                    </a:p>
                  </a:txBody>
                  <a:tcPr anchor="ctr"/>
                </a:tc>
                <a:tc>
                  <a:txBody>
                    <a:bodyPr/>
                    <a:lstStyle/>
                    <a:p>
                      <a:pPr algn="ctr"/>
                      <a:r>
                        <a:rPr lang="zh-TW" altLang="en-US" dirty="0" smtClean="0"/>
                        <a:t>八月</a:t>
                      </a:r>
                      <a:endParaRPr lang="zh-TW" altLang="en-US" dirty="0"/>
                    </a:p>
                  </a:txBody>
                  <a:tcPr anchor="ctr"/>
                </a:tc>
                <a:tc>
                  <a:txBody>
                    <a:bodyPr/>
                    <a:lstStyle/>
                    <a:p>
                      <a:pPr algn="ctr"/>
                      <a:r>
                        <a:rPr lang="zh-TW" altLang="en-US" dirty="0" smtClean="0"/>
                        <a:t>九月</a:t>
                      </a:r>
                      <a:endParaRPr lang="zh-TW" altLang="en-US" dirty="0"/>
                    </a:p>
                  </a:txBody>
                  <a:tcPr anchor="ctr"/>
                </a:tc>
                <a:tc>
                  <a:txBody>
                    <a:bodyPr/>
                    <a:lstStyle/>
                    <a:p>
                      <a:pPr algn="ctr"/>
                      <a:r>
                        <a:rPr lang="zh-TW" altLang="en-US" dirty="0" smtClean="0"/>
                        <a:t>十月</a:t>
                      </a:r>
                      <a:endParaRPr lang="zh-TW" altLang="en-US" dirty="0"/>
                    </a:p>
                  </a:txBody>
                  <a:tcPr anchor="ctr"/>
                </a:tc>
                <a:tc>
                  <a:txBody>
                    <a:bodyPr/>
                    <a:lstStyle/>
                    <a:p>
                      <a:pPr algn="ctr"/>
                      <a:r>
                        <a:rPr lang="zh-TW" altLang="en-US" dirty="0" smtClean="0"/>
                        <a:t>十一月</a:t>
                      </a:r>
                      <a:endParaRPr lang="zh-TW" altLang="en-US" dirty="0"/>
                    </a:p>
                  </a:txBody>
                  <a:tcPr anchor="ctr"/>
                </a:tc>
                <a:tc>
                  <a:txBody>
                    <a:bodyPr/>
                    <a:lstStyle/>
                    <a:p>
                      <a:pPr algn="ctr"/>
                      <a:r>
                        <a:rPr lang="zh-TW" altLang="en-US" dirty="0" smtClean="0"/>
                        <a:t>十二月</a:t>
                      </a:r>
                      <a:endParaRPr lang="zh-TW" altLang="en-US" dirty="0"/>
                    </a:p>
                  </a:txBody>
                  <a:tcPr anchor="ctr"/>
                </a:tc>
              </a:tr>
              <a:tr h="671261">
                <a:tc>
                  <a:txBody>
                    <a:bodyPr/>
                    <a:lstStyle/>
                    <a:p>
                      <a:pPr algn="ctr"/>
                      <a:r>
                        <a:rPr lang="zh-TW" altLang="en-US" sz="1600" dirty="0" smtClean="0"/>
                        <a:t>學習</a:t>
                      </a:r>
                      <a:r>
                        <a:rPr lang="en-US" altLang="zh-TW" sz="1600" dirty="0" smtClean="0"/>
                        <a:t>Linux</a:t>
                      </a:r>
                    </a:p>
                    <a:p>
                      <a:pPr algn="ctr"/>
                      <a:r>
                        <a:rPr lang="zh-TW" altLang="en-US" sz="1600" dirty="0" smtClean="0"/>
                        <a:t>作業系統架構</a:t>
                      </a:r>
                      <a:endParaRPr lang="zh-TW" altLang="en-US" sz="1600" dirty="0"/>
                    </a:p>
                  </a:txBody>
                  <a:tcPr anchor="ctr"/>
                </a:tc>
                <a:tc>
                  <a:txBody>
                    <a:bodyPr/>
                    <a:lstStyle/>
                    <a:p>
                      <a:endParaRPr lang="zh-TW" altLang="en-US" dirty="0"/>
                    </a:p>
                  </a:txBody>
                  <a:tcPr anchor="ctr"/>
                </a:tc>
                <a:tc>
                  <a:txBody>
                    <a:bodyPr/>
                    <a:lstStyle/>
                    <a:p>
                      <a:endParaRPr lang="zh-TW" altLang="en-US"/>
                    </a:p>
                  </a:txBody>
                  <a:tcPr anchor="ctr"/>
                </a:tc>
                <a:tc>
                  <a:txBody>
                    <a:bodyPr/>
                    <a:lstStyle/>
                    <a:p>
                      <a:endParaRPr lang="zh-TW" altLang="en-US"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a:p>
                  </a:txBody>
                  <a:tcPr anchor="ctr"/>
                </a:tc>
              </a:tr>
              <a:tr h="671261">
                <a:tc>
                  <a:txBody>
                    <a:bodyPr/>
                    <a:lstStyle/>
                    <a:p>
                      <a:pPr algn="ctr"/>
                      <a:r>
                        <a:rPr lang="zh-TW" altLang="en-US" sz="1600" dirty="0" smtClean="0"/>
                        <a:t>學習</a:t>
                      </a:r>
                      <a:r>
                        <a:rPr lang="en-US" altLang="zh-TW" sz="1600" dirty="0" smtClean="0"/>
                        <a:t>Android</a:t>
                      </a:r>
                    </a:p>
                    <a:p>
                      <a:pPr algn="ctr"/>
                      <a:r>
                        <a:rPr lang="zh-TW" altLang="en-US" sz="1600" dirty="0" smtClean="0"/>
                        <a:t>應用程式撰寫</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671261">
                <a:tc>
                  <a:txBody>
                    <a:bodyPr/>
                    <a:lstStyle/>
                    <a:p>
                      <a:pPr algn="ctr"/>
                      <a:r>
                        <a:rPr lang="zh-TW" altLang="en-US" sz="1600" dirty="0" smtClean="0"/>
                        <a:t>蒐集</a:t>
                      </a:r>
                      <a:r>
                        <a:rPr lang="en-US" altLang="zh-TW" sz="1600" dirty="0" smtClean="0"/>
                        <a:t>Android</a:t>
                      </a:r>
                    </a:p>
                    <a:p>
                      <a:pPr algn="ctr"/>
                      <a:r>
                        <a:rPr lang="zh-TW" altLang="en-US" sz="1600" dirty="0" smtClean="0"/>
                        <a:t>螢幕畫面相關資料</a:t>
                      </a:r>
                      <a:endParaRPr lang="zh-TW"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algn="ctr"/>
                      <a:endParaRPr lang="zh-TW" altLang="en-US" sz="1600" dirty="0"/>
                    </a:p>
                  </a:txBody>
                  <a:tcPr anchor="ctr"/>
                </a:tc>
                <a:tc>
                  <a:txBody>
                    <a:bodyPr/>
                    <a:lstStyle/>
                    <a:p>
                      <a:pPr algn="ctr"/>
                      <a:endParaRPr lang="zh-TW" altLang="en-US" sz="1600"/>
                    </a:p>
                  </a:txBody>
                  <a:tcPr anchor="ctr"/>
                </a:tc>
              </a:tr>
              <a:tr h="671261">
                <a:tc>
                  <a:txBody>
                    <a:bodyPr/>
                    <a:lstStyle/>
                    <a:p>
                      <a:pPr algn="ctr"/>
                      <a:r>
                        <a:rPr lang="zh-TW" altLang="en-US" sz="1600" smtClean="0"/>
                        <a:t>實作</a:t>
                      </a:r>
                      <a:r>
                        <a:rPr lang="en-US" altLang="zh-TW" sz="1600" smtClean="0"/>
                        <a:t>Android</a:t>
                      </a:r>
                      <a:endParaRPr lang="en-US" altLang="zh-TW" sz="1600" dirty="0" smtClean="0"/>
                    </a:p>
                    <a:p>
                      <a:pPr algn="ctr"/>
                      <a:r>
                        <a:rPr lang="zh-TW" altLang="en-US" sz="1600" smtClean="0"/>
                        <a:t>螢幕畫面取得</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671261">
                <a:tc>
                  <a:txBody>
                    <a:bodyPr/>
                    <a:lstStyle/>
                    <a:p>
                      <a:pPr algn="ctr"/>
                      <a:r>
                        <a:rPr lang="zh-TW" altLang="en-US" sz="1600" smtClean="0"/>
                        <a:t>實作</a:t>
                      </a:r>
                      <a:r>
                        <a:rPr lang="en-US" altLang="zh-TW" sz="1600" smtClean="0"/>
                        <a:t>Android</a:t>
                      </a:r>
                      <a:endParaRPr lang="en-US" altLang="zh-TW" sz="1600" dirty="0" smtClean="0"/>
                    </a:p>
                    <a:p>
                      <a:pPr algn="ctr"/>
                      <a:r>
                        <a:rPr lang="zh-TW" altLang="en-US" sz="1600" smtClean="0"/>
                        <a:t>與</a:t>
                      </a:r>
                      <a:r>
                        <a:rPr lang="en-US" altLang="zh-TW" sz="1600" smtClean="0"/>
                        <a:t>PC</a:t>
                      </a:r>
                      <a:r>
                        <a:rPr lang="zh-TW" altLang="en-US" sz="1600" smtClean="0"/>
                        <a:t>端連線架構</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smtClean="0"/>
                    </a:p>
                  </a:txBody>
                  <a:tcPr anchor="ctr"/>
                </a:tc>
                <a:tc>
                  <a:txBody>
                    <a:bodyPr/>
                    <a:lstStyle/>
                    <a:p>
                      <a:pPr algn="ctr"/>
                      <a:endParaRPr lang="zh-TW" altLang="en-US" sz="1600" dirty="0" smtClean="0"/>
                    </a:p>
                  </a:txBody>
                  <a:tcPr anchor="ctr"/>
                </a:tc>
                <a:tc>
                  <a:txBody>
                    <a:bodyPr/>
                    <a:lstStyle/>
                    <a:p>
                      <a:pPr algn="ctr"/>
                      <a:endParaRPr lang="zh-TW" altLang="en-US" sz="1600" dirty="0" smtClean="0"/>
                    </a:p>
                  </a:txBody>
                  <a:tcPr anchor="ctr"/>
                </a:tc>
                <a:tc>
                  <a:txBody>
                    <a:bodyPr/>
                    <a:lstStyle/>
                    <a:p>
                      <a:pPr algn="ctr"/>
                      <a:endParaRPr lang="zh-TW" altLang="en-US" sz="1600" dirty="0"/>
                    </a:p>
                  </a:txBody>
                  <a:tcPr anchor="ctr"/>
                </a:tc>
              </a:tr>
              <a:tr h="671261">
                <a:tc>
                  <a:txBody>
                    <a:bodyPr/>
                    <a:lstStyle/>
                    <a:p>
                      <a:pPr algn="ctr"/>
                      <a:r>
                        <a:rPr lang="zh-TW" altLang="en-US" sz="1600" dirty="0" smtClean="0"/>
                        <a:t>實</a:t>
                      </a:r>
                      <a:r>
                        <a:rPr lang="zh-TW" altLang="en-US" sz="1600" smtClean="0"/>
                        <a:t>作</a:t>
                      </a:r>
                      <a:r>
                        <a:rPr lang="en-US" altLang="zh-TW" sz="1600" smtClean="0"/>
                        <a:t>Android</a:t>
                      </a:r>
                      <a:r>
                        <a:rPr lang="zh-TW" altLang="en-US" sz="1600" smtClean="0"/>
                        <a:t>畫面</a:t>
                      </a:r>
                      <a:endParaRPr lang="en-US" altLang="zh-TW" sz="1600" smtClean="0"/>
                    </a:p>
                    <a:p>
                      <a:pPr algn="ctr"/>
                      <a:r>
                        <a:rPr lang="zh-TW" altLang="en-US" sz="1600" smtClean="0"/>
                        <a:t>傳輸至</a:t>
                      </a:r>
                      <a:r>
                        <a:rPr lang="en-US" altLang="zh-TW" sz="1600" smtClean="0"/>
                        <a:t>PC</a:t>
                      </a:r>
                      <a:r>
                        <a:rPr lang="zh-TW" altLang="en-US" sz="1600" smtClean="0"/>
                        <a:t>並顯示</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smtClean="0"/>
                    </a:p>
                  </a:txBody>
                  <a:tcPr anchor="ctr"/>
                </a:tc>
                <a:tc>
                  <a:txBody>
                    <a:bodyPr/>
                    <a:lstStyle/>
                    <a:p>
                      <a:pPr algn="ctr"/>
                      <a:endParaRPr lang="zh-TW" altLang="en-US" sz="1600" dirty="0" smtClean="0"/>
                    </a:p>
                  </a:txBody>
                  <a:tcPr anchor="ctr"/>
                </a:tc>
                <a:tc>
                  <a:txBody>
                    <a:bodyPr/>
                    <a:lstStyle/>
                    <a:p>
                      <a:pPr algn="ctr"/>
                      <a:endParaRPr lang="zh-TW" altLang="en-US" sz="1600" dirty="0"/>
                    </a:p>
                  </a:txBody>
                  <a:tcPr anchor="ctr"/>
                </a:tc>
              </a:tr>
              <a:tr h="671261">
                <a:tc>
                  <a:txBody>
                    <a:bodyPr/>
                    <a:lstStyle/>
                    <a:p>
                      <a:pPr algn="ctr"/>
                      <a:r>
                        <a:rPr lang="zh-TW" altLang="en-US" sz="1600" dirty="0" smtClean="0"/>
                        <a:t>手機及電腦端</a:t>
                      </a:r>
                      <a:endParaRPr lang="en-US" altLang="zh-TW" sz="1600" dirty="0" smtClean="0"/>
                    </a:p>
                    <a:p>
                      <a:pPr algn="ctr"/>
                      <a:r>
                        <a:rPr lang="zh-TW" altLang="en-US" sz="1600" smtClean="0"/>
                        <a:t>介面統整實</a:t>
                      </a:r>
                      <a:r>
                        <a:rPr lang="zh-TW" altLang="en-US" sz="1600" dirty="0" smtClean="0"/>
                        <a:t>作</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bl>
          </a:graphicData>
        </a:graphic>
      </p:graphicFrame>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17</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3" name="標題 2"/>
          <p:cNvSpPr>
            <a:spLocks noGrp="1"/>
          </p:cNvSpPr>
          <p:nvPr>
            <p:ph type="title"/>
          </p:nvPr>
        </p:nvSpPr>
        <p:spPr/>
        <p:txBody>
          <a:bodyPr/>
          <a:lstStyle/>
          <a:p>
            <a:r>
              <a:rPr lang="zh-TW" altLang="en-US" smtClean="0"/>
              <a:t>個人進度表</a:t>
            </a:r>
            <a:endParaRPr lang="zh-TW" altLang="en-US"/>
          </a:p>
        </p:txBody>
      </p:sp>
      <p:sp>
        <p:nvSpPr>
          <p:cNvPr id="8" name="圓角矩形 7"/>
          <p:cNvSpPr/>
          <p:nvPr/>
        </p:nvSpPr>
        <p:spPr>
          <a:xfrm>
            <a:off x="2716032" y="1700808"/>
            <a:ext cx="2664296" cy="21602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9" name="圓角矩形 8"/>
          <p:cNvSpPr/>
          <p:nvPr/>
        </p:nvSpPr>
        <p:spPr>
          <a:xfrm>
            <a:off x="2716032" y="2348880"/>
            <a:ext cx="1711952" cy="21602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0" name="圓角矩形 9"/>
          <p:cNvSpPr/>
          <p:nvPr/>
        </p:nvSpPr>
        <p:spPr>
          <a:xfrm>
            <a:off x="4644008" y="2996952"/>
            <a:ext cx="1711952" cy="21602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1" name="圓角矩形 10"/>
          <p:cNvSpPr/>
          <p:nvPr/>
        </p:nvSpPr>
        <p:spPr>
          <a:xfrm>
            <a:off x="5652120" y="5013176"/>
            <a:ext cx="1711952" cy="21602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2" name="圓角矩形 11"/>
          <p:cNvSpPr/>
          <p:nvPr/>
        </p:nvSpPr>
        <p:spPr>
          <a:xfrm>
            <a:off x="6588224" y="5733256"/>
            <a:ext cx="1711952" cy="21602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3" name="圓角矩形 12"/>
          <p:cNvSpPr/>
          <p:nvPr/>
        </p:nvSpPr>
        <p:spPr>
          <a:xfrm>
            <a:off x="5652120" y="3717032"/>
            <a:ext cx="703840" cy="21602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4" name="圓角矩形 13"/>
          <p:cNvSpPr/>
          <p:nvPr/>
        </p:nvSpPr>
        <p:spPr>
          <a:xfrm>
            <a:off x="5652120" y="4365104"/>
            <a:ext cx="703840" cy="21602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73106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itchFamily="18" charset="0"/>
                <a:cs typeface="Times New Roman" pitchFamily="18" charset="0"/>
              </a:rPr>
              <a:t>FrameBuffer</a:t>
            </a:r>
            <a:endParaRPr lang="zh-TW" altLang="en-US" dirty="0">
              <a:latin typeface="Times New Roman" pitchFamily="18" charset="0"/>
              <a:cs typeface="Times New Roman" pitchFamily="18" charset="0"/>
            </a:endParaRPr>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18</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8" name="內容版面配置區 7"/>
          <p:cNvSpPr>
            <a:spLocks noGrp="1"/>
          </p:cNvSpPr>
          <p:nvPr>
            <p:ph idx="1"/>
          </p:nvPr>
        </p:nvSpPr>
        <p:spPr/>
        <p:txBody>
          <a:bodyPr/>
          <a:lstStyle/>
          <a:p>
            <a:endParaRPr lang="zh-TW" altLang="en-US"/>
          </a:p>
        </p:txBody>
      </p:sp>
      <p:pic>
        <p:nvPicPr>
          <p:cNvPr id="1026" name="Picture 2" descr="http://www.linuxgraphics.cn/images/android/android_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41412"/>
            <a:ext cx="7867650" cy="52959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724128" y="2165548"/>
            <a:ext cx="180049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TW" altLang="en-US" smtClean="0"/>
              <a:t>顯示設備的抽象</a:t>
            </a:r>
            <a:endParaRPr lang="zh-TW" altLang="en-US"/>
          </a:p>
        </p:txBody>
      </p:sp>
      <p:sp>
        <p:nvSpPr>
          <p:cNvPr id="10" name="矩形 9"/>
          <p:cNvSpPr/>
          <p:nvPr/>
        </p:nvSpPr>
        <p:spPr>
          <a:xfrm>
            <a:off x="251520" y="3120235"/>
            <a:ext cx="2058640"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US" altLang="zh-TW" smtClean="0"/>
              <a:t>framebuffer</a:t>
            </a:r>
            <a:r>
              <a:rPr lang="zh-TW" altLang="en-US" smtClean="0"/>
              <a:t>的</a:t>
            </a:r>
            <a:r>
              <a:rPr lang="zh-TW" altLang="en-US"/>
              <a:t>抽象</a:t>
            </a:r>
          </a:p>
        </p:txBody>
      </p:sp>
      <p:sp>
        <p:nvSpPr>
          <p:cNvPr id="11" name="矩形 10"/>
          <p:cNvSpPr/>
          <p:nvPr/>
        </p:nvSpPr>
        <p:spPr>
          <a:xfrm>
            <a:off x="251520" y="3717032"/>
            <a:ext cx="180049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TW" altLang="en-US"/>
              <a:t>顯示緩存的抽象</a:t>
            </a:r>
          </a:p>
        </p:txBody>
      </p:sp>
      <p:sp>
        <p:nvSpPr>
          <p:cNvPr id="12" name="橢圓 11"/>
          <p:cNvSpPr/>
          <p:nvPr/>
        </p:nvSpPr>
        <p:spPr>
          <a:xfrm>
            <a:off x="4788024" y="4005064"/>
            <a:ext cx="2952328" cy="494764"/>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10151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3"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itchFamily="18" charset="0"/>
                <a:cs typeface="Times New Roman" pitchFamily="18" charset="0"/>
              </a:rPr>
              <a:t>Android GUI update</a:t>
            </a:r>
            <a:endParaRPr lang="zh-TW" altLang="en-US" dirty="0">
              <a:latin typeface="Times New Roman" pitchFamily="18" charset="0"/>
              <a:cs typeface="Times New Roman" pitchFamily="18" charset="0"/>
            </a:endParaRPr>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19</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3074" name="Picture 2" descr="http://www.linuxgraphics.cn/images/android/android_gu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423392"/>
            <a:ext cx="749617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34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Contents</a:t>
            </a:r>
            <a:endParaRPr lang="zh-TW" altLang="en-US" dirty="0"/>
          </a:p>
        </p:txBody>
      </p:sp>
      <p:sp>
        <p:nvSpPr>
          <p:cNvPr id="3" name="內容版面配置區 2"/>
          <p:cNvSpPr>
            <a:spLocks noGrp="1"/>
          </p:cNvSpPr>
          <p:nvPr>
            <p:ph idx="1"/>
          </p:nvPr>
        </p:nvSpPr>
        <p:spPr>
          <a:xfrm>
            <a:off x="2388611" y="1412776"/>
            <a:ext cx="4366778" cy="4713387"/>
          </a:xfrm>
          <a:solidFill>
            <a:schemeClr val="bg1">
              <a:alpha val="70000"/>
            </a:schemeClr>
          </a:solidFill>
          <a:effectLst>
            <a:softEdge rad="127000"/>
          </a:effectLst>
        </p:spPr>
        <p:txBody>
          <a:bodyPr>
            <a:normAutofit/>
          </a:bodyPr>
          <a:lstStyle/>
          <a:p>
            <a:pPr>
              <a:spcBef>
                <a:spcPts val="1300"/>
              </a:spcBef>
            </a:pPr>
            <a:r>
              <a:rPr lang="zh-TW" altLang="en-US" dirty="0" smtClean="0"/>
              <a:t> 研究背景與動機</a:t>
            </a:r>
            <a:endParaRPr lang="en-US" altLang="zh-TW" dirty="0" smtClean="0"/>
          </a:p>
          <a:p>
            <a:pPr>
              <a:spcBef>
                <a:spcPts val="1300"/>
              </a:spcBef>
            </a:pPr>
            <a:r>
              <a:rPr lang="zh-TW" altLang="en-US" dirty="0" smtClean="0"/>
              <a:t> 研究目的</a:t>
            </a:r>
            <a:endParaRPr lang="en-US" altLang="zh-TW" dirty="0" smtClean="0"/>
          </a:p>
          <a:p>
            <a:pPr>
              <a:spcBef>
                <a:spcPts val="1300"/>
              </a:spcBef>
            </a:pPr>
            <a:r>
              <a:rPr lang="zh-TW" altLang="en-US" dirty="0" smtClean="0"/>
              <a:t> 研究</a:t>
            </a:r>
            <a:r>
              <a:rPr lang="zh-TW" altLang="en-US" dirty="0"/>
              <a:t>目標與預期</a:t>
            </a:r>
            <a:r>
              <a:rPr lang="zh-TW" altLang="en-US" dirty="0" smtClean="0"/>
              <a:t>成果</a:t>
            </a:r>
            <a:endParaRPr lang="en-US" altLang="zh-TW" dirty="0" smtClean="0"/>
          </a:p>
          <a:p>
            <a:pPr>
              <a:spcBef>
                <a:spcPts val="1300"/>
              </a:spcBef>
            </a:pPr>
            <a:r>
              <a:rPr lang="zh-TW" altLang="en-US" dirty="0" smtClean="0"/>
              <a:t> 系統架構</a:t>
            </a:r>
            <a:endParaRPr lang="en-US" altLang="zh-TW" dirty="0" smtClean="0"/>
          </a:p>
          <a:p>
            <a:pPr>
              <a:spcBef>
                <a:spcPts val="1300"/>
              </a:spcBef>
            </a:pPr>
            <a:r>
              <a:rPr lang="zh-TW" altLang="en-US" dirty="0" smtClean="0"/>
              <a:t> 專一</a:t>
            </a:r>
            <a:r>
              <a:rPr lang="zh-TW" altLang="en-US" dirty="0"/>
              <a:t>總</a:t>
            </a:r>
            <a:r>
              <a:rPr lang="zh-TW" altLang="en-US" dirty="0" smtClean="0"/>
              <a:t>進度與</a:t>
            </a:r>
            <a:r>
              <a:rPr lang="en-US" altLang="zh-TW" dirty="0" smtClean="0"/>
              <a:t>Demo</a:t>
            </a:r>
          </a:p>
          <a:p>
            <a:pPr>
              <a:spcBef>
                <a:spcPts val="1300"/>
              </a:spcBef>
            </a:pPr>
            <a:r>
              <a:rPr lang="zh-TW" altLang="en-US" dirty="0" smtClean="0"/>
              <a:t> 個人</a:t>
            </a:r>
            <a:r>
              <a:rPr lang="zh-TW" altLang="en-US" dirty="0"/>
              <a:t>進度</a:t>
            </a:r>
            <a:r>
              <a:rPr lang="zh-TW" altLang="en-US" dirty="0" smtClean="0"/>
              <a:t>報告</a:t>
            </a:r>
            <a:endParaRPr lang="en-US" altLang="zh-TW" dirty="0" smtClean="0"/>
          </a:p>
          <a:p>
            <a:pPr>
              <a:spcBef>
                <a:spcPts val="1300"/>
              </a:spcBef>
            </a:pPr>
            <a:r>
              <a:rPr lang="zh-TW" altLang="en-US" dirty="0" smtClean="0"/>
              <a:t> 業界</a:t>
            </a:r>
            <a:r>
              <a:rPr lang="zh-TW" altLang="en-US" dirty="0"/>
              <a:t>參訪</a:t>
            </a:r>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2</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spTree>
    <p:extLst>
      <p:ext uri="{BB962C8B-B14F-4D97-AF65-F5344CB8AC3E}">
        <p14:creationId xmlns:p14="http://schemas.microsoft.com/office/powerpoint/2010/main" val="1776154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itchFamily="18" charset="0"/>
                <a:cs typeface="Times New Roman" pitchFamily="18" charset="0"/>
              </a:rPr>
              <a:t>/</a:t>
            </a:r>
            <a:r>
              <a:rPr lang="en-US" altLang="zh-TW" dirty="0" err="1" smtClean="0">
                <a:latin typeface="Times New Roman" pitchFamily="18" charset="0"/>
                <a:cs typeface="Times New Roman" pitchFamily="18" charset="0"/>
              </a:rPr>
              <a:t>dev</a:t>
            </a:r>
            <a:r>
              <a:rPr lang="en-US" altLang="zh-TW" dirty="0" smtClean="0">
                <a:latin typeface="Times New Roman" pitchFamily="18" charset="0"/>
                <a:cs typeface="Times New Roman" pitchFamily="18" charset="0"/>
              </a:rPr>
              <a:t>/graphic/fb0</a:t>
            </a:r>
            <a:endParaRPr lang="zh-TW" altLang="en-US" dirty="0">
              <a:latin typeface="Times New Roman" pitchFamily="18" charset="0"/>
              <a:cs typeface="Times New Roman" pitchFamily="18" charset="0"/>
            </a:endParaRPr>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20</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00" y="1772816"/>
            <a:ext cx="8186000" cy="2516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橢圓 7"/>
          <p:cNvSpPr/>
          <p:nvPr/>
        </p:nvSpPr>
        <p:spPr>
          <a:xfrm>
            <a:off x="6480212" y="3645024"/>
            <a:ext cx="1476164" cy="494764"/>
          </a:xfrm>
          <a:prstGeom prst="ellipse">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13890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個人進度報告</a:t>
            </a:r>
            <a:endParaRPr lang="zh-TW" altLang="en-US" dirty="0"/>
          </a:p>
        </p:txBody>
      </p:sp>
      <p:sp>
        <p:nvSpPr>
          <p:cNvPr id="3" name="文字版面配置區 2"/>
          <p:cNvSpPr>
            <a:spLocks noGrp="1"/>
          </p:cNvSpPr>
          <p:nvPr>
            <p:ph type="body" idx="1"/>
          </p:nvPr>
        </p:nvSpPr>
        <p:spPr/>
        <p:txBody>
          <a:bodyPr/>
          <a:lstStyle/>
          <a:p>
            <a:r>
              <a:rPr lang="zh-TW" altLang="en-US" smtClean="0"/>
              <a:t>彭俊龍</a:t>
            </a:r>
            <a:endParaRPr lang="zh-TW" altLang="en-US"/>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21</a:t>
            </a:fld>
            <a:endParaRPr lang="zh-TW" altLang="en-US"/>
          </a:p>
        </p:txBody>
      </p:sp>
    </p:spTree>
    <p:extLst>
      <p:ext uri="{BB962C8B-B14F-4D97-AF65-F5344CB8AC3E}">
        <p14:creationId xmlns:p14="http://schemas.microsoft.com/office/powerpoint/2010/main" val="26643679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mtClean="0"/>
              <a:t>個人進度表</a:t>
            </a:r>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22</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graphicFrame>
        <p:nvGraphicFramePr>
          <p:cNvPr id="7" name="內容版面配置區 6"/>
          <p:cNvGraphicFramePr>
            <a:graphicFrameLocks/>
          </p:cNvGraphicFramePr>
          <p:nvPr>
            <p:extLst>
              <p:ext uri="{D42A27DB-BD31-4B8C-83A1-F6EECF244321}">
                <p14:modId xmlns:p14="http://schemas.microsoft.com/office/powerpoint/2010/main" val="1254875143"/>
              </p:ext>
            </p:extLst>
          </p:nvPr>
        </p:nvGraphicFramePr>
        <p:xfrm>
          <a:off x="662967" y="1526597"/>
          <a:ext cx="7818067" cy="4710715"/>
        </p:xfrm>
        <a:graphic>
          <a:graphicData uri="http://schemas.openxmlformats.org/drawingml/2006/table">
            <a:tbl>
              <a:tblPr firstRow="1" bandRow="1">
                <a:tableStyleId>{00A15C55-8517-42AA-B614-E9B94910E393}</a:tableStyleId>
              </a:tblPr>
              <a:tblGrid>
                <a:gridCol w="1865941"/>
                <a:gridCol w="992021"/>
                <a:gridCol w="992021"/>
                <a:gridCol w="992021"/>
                <a:gridCol w="992021"/>
                <a:gridCol w="992021"/>
                <a:gridCol w="992021"/>
              </a:tblGrid>
              <a:tr h="454675">
                <a:tc>
                  <a:txBody>
                    <a:bodyPr/>
                    <a:lstStyle/>
                    <a:p>
                      <a:pPr algn="ctr"/>
                      <a:endParaRPr lang="zh-TW" altLang="en-US" dirty="0"/>
                    </a:p>
                  </a:txBody>
                  <a:tcPr anchor="ctr"/>
                </a:tc>
                <a:tc>
                  <a:txBody>
                    <a:bodyPr/>
                    <a:lstStyle/>
                    <a:p>
                      <a:pPr algn="ctr"/>
                      <a:r>
                        <a:rPr lang="zh-TW" altLang="en-US" dirty="0" smtClean="0"/>
                        <a:t>七月</a:t>
                      </a:r>
                      <a:endParaRPr lang="zh-TW" altLang="en-US" dirty="0"/>
                    </a:p>
                  </a:txBody>
                  <a:tcPr anchor="ctr"/>
                </a:tc>
                <a:tc>
                  <a:txBody>
                    <a:bodyPr/>
                    <a:lstStyle/>
                    <a:p>
                      <a:pPr algn="ctr"/>
                      <a:r>
                        <a:rPr lang="zh-TW" altLang="en-US" dirty="0" smtClean="0"/>
                        <a:t>八月</a:t>
                      </a:r>
                      <a:endParaRPr lang="zh-TW" altLang="en-US" dirty="0"/>
                    </a:p>
                  </a:txBody>
                  <a:tcPr anchor="ctr"/>
                </a:tc>
                <a:tc>
                  <a:txBody>
                    <a:bodyPr/>
                    <a:lstStyle/>
                    <a:p>
                      <a:pPr algn="ctr"/>
                      <a:r>
                        <a:rPr lang="zh-TW" altLang="en-US" dirty="0" smtClean="0"/>
                        <a:t>九月</a:t>
                      </a:r>
                      <a:endParaRPr lang="zh-TW" altLang="en-US" dirty="0"/>
                    </a:p>
                  </a:txBody>
                  <a:tcPr anchor="ctr"/>
                </a:tc>
                <a:tc>
                  <a:txBody>
                    <a:bodyPr/>
                    <a:lstStyle/>
                    <a:p>
                      <a:pPr algn="ctr"/>
                      <a:r>
                        <a:rPr lang="zh-TW" altLang="en-US" dirty="0" smtClean="0"/>
                        <a:t>十月</a:t>
                      </a:r>
                      <a:endParaRPr lang="zh-TW" altLang="en-US" dirty="0"/>
                    </a:p>
                  </a:txBody>
                  <a:tcPr anchor="ctr"/>
                </a:tc>
                <a:tc>
                  <a:txBody>
                    <a:bodyPr/>
                    <a:lstStyle/>
                    <a:p>
                      <a:pPr algn="ctr"/>
                      <a:r>
                        <a:rPr lang="zh-TW" altLang="en-US" dirty="0" smtClean="0"/>
                        <a:t>十一月</a:t>
                      </a:r>
                      <a:endParaRPr lang="zh-TW" altLang="en-US" dirty="0"/>
                    </a:p>
                  </a:txBody>
                  <a:tcPr anchor="ctr"/>
                </a:tc>
                <a:tc>
                  <a:txBody>
                    <a:bodyPr/>
                    <a:lstStyle/>
                    <a:p>
                      <a:pPr algn="ctr"/>
                      <a:r>
                        <a:rPr lang="zh-TW" altLang="en-US" dirty="0" smtClean="0"/>
                        <a:t>十二月</a:t>
                      </a:r>
                      <a:endParaRPr lang="zh-TW" altLang="en-US" dirty="0"/>
                    </a:p>
                  </a:txBody>
                  <a:tcPr anchor="ctr"/>
                </a:tc>
              </a:tr>
              <a:tr h="851208">
                <a:tc>
                  <a:txBody>
                    <a:bodyPr/>
                    <a:lstStyle/>
                    <a:p>
                      <a:pPr algn="ctr"/>
                      <a:r>
                        <a:rPr lang="zh-TW" altLang="en-US" sz="1600" dirty="0" smtClean="0"/>
                        <a:t>學習</a:t>
                      </a:r>
                      <a:r>
                        <a:rPr lang="en-US" altLang="zh-TW" sz="1600" dirty="0" smtClean="0"/>
                        <a:t>Linux</a:t>
                      </a:r>
                    </a:p>
                    <a:p>
                      <a:pPr algn="ctr"/>
                      <a:r>
                        <a:rPr lang="zh-TW" altLang="en-US" sz="1600" dirty="0" smtClean="0"/>
                        <a:t>作業系統架構</a:t>
                      </a:r>
                      <a:endParaRPr lang="zh-TW" altLang="en-US" sz="1600" dirty="0">
                        <a:latin typeface="Times New Roman" pitchFamily="18" charset="0"/>
                        <a:ea typeface="新細明體" pitchFamily="18" charset="-120"/>
                      </a:endParaRPr>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a:p>
                  </a:txBody>
                  <a:tcPr anchor="ctr"/>
                </a:tc>
              </a:tr>
              <a:tr h="851208">
                <a:tc>
                  <a:txBody>
                    <a:bodyPr/>
                    <a:lstStyle/>
                    <a:p>
                      <a:pPr algn="ctr"/>
                      <a:r>
                        <a:rPr lang="zh-TW" altLang="en-US" sz="1600" dirty="0" smtClean="0"/>
                        <a:t>學習</a:t>
                      </a:r>
                      <a:r>
                        <a:rPr lang="en-US" altLang="zh-TW" sz="1600" dirty="0" smtClean="0"/>
                        <a:t>Android</a:t>
                      </a:r>
                    </a:p>
                    <a:p>
                      <a:pPr algn="ctr"/>
                      <a:r>
                        <a:rPr lang="zh-TW" altLang="en-US" sz="1600" dirty="0" smtClean="0"/>
                        <a:t>應用程式撰寫</a:t>
                      </a: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851208">
                <a:tc>
                  <a:txBody>
                    <a:bodyPr/>
                    <a:lstStyle/>
                    <a:p>
                      <a:pPr algn="ctr"/>
                      <a:r>
                        <a:rPr lang="en-US" altLang="zh-TW" sz="1600" dirty="0" smtClean="0"/>
                        <a:t>Linux</a:t>
                      </a:r>
                      <a:r>
                        <a:rPr lang="en-US" altLang="zh-TW" sz="1600" baseline="0" dirty="0" smtClean="0"/>
                        <a:t> </a:t>
                      </a:r>
                      <a:r>
                        <a:rPr lang="en-US" altLang="zh-TW" sz="1600" dirty="0" smtClean="0"/>
                        <a:t>kernel</a:t>
                      </a:r>
                      <a:r>
                        <a:rPr lang="zh-TW" altLang="en-US" sz="1600" dirty="0" smtClean="0"/>
                        <a:t>編譯</a:t>
                      </a:r>
                      <a:endParaRPr lang="zh-TW" altLang="en-US" sz="1600" dirty="0">
                        <a:latin typeface="Times New Roman" pitchFamily="18" charset="0"/>
                        <a:ea typeface="新細明體" pitchFamily="18" charset="-120"/>
                      </a:endParaRPr>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851208">
                <a:tc>
                  <a:txBody>
                    <a:bodyPr/>
                    <a:lstStyle/>
                    <a:p>
                      <a:pPr algn="ctr"/>
                      <a:r>
                        <a:rPr lang="en-US" altLang="zh-TW" sz="1600" dirty="0" smtClean="0"/>
                        <a:t>System</a:t>
                      </a:r>
                      <a:r>
                        <a:rPr lang="en-US" altLang="zh-TW" sz="1600" baseline="0" dirty="0" smtClean="0"/>
                        <a:t> Calls</a:t>
                      </a:r>
                      <a:r>
                        <a:rPr lang="zh-TW" altLang="en-US" sz="1600" baseline="0" dirty="0" smtClean="0"/>
                        <a:t> </a:t>
                      </a:r>
                      <a:r>
                        <a:rPr lang="en-US" altLang="zh-TW" sz="1600" baseline="0" dirty="0" smtClean="0"/>
                        <a:t>&amp;</a:t>
                      </a:r>
                      <a:r>
                        <a:rPr lang="zh-TW" altLang="en-US" sz="1600" baseline="0" dirty="0" smtClean="0"/>
                        <a:t> </a:t>
                      </a:r>
                      <a:r>
                        <a:rPr lang="en-US" altLang="zh-TW" sz="1600" baseline="0" dirty="0" smtClean="0"/>
                        <a:t>Process</a:t>
                      </a:r>
                      <a:r>
                        <a:rPr lang="zh-TW" altLang="en-US" sz="1600" baseline="0" dirty="0" smtClean="0"/>
                        <a:t>練習</a:t>
                      </a:r>
                      <a:endParaRPr lang="zh-TW" altLang="en-US" sz="1600" dirty="0">
                        <a:latin typeface="Times New Roman" pitchFamily="18" charset="0"/>
                        <a:ea typeface="新細明體" pitchFamily="18" charset="-120"/>
                      </a:endParaRPr>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p>
                  </a:txBody>
                  <a:tcPr anchor="ctr"/>
                </a:tc>
                <a:tc>
                  <a:txBody>
                    <a:bodyPr/>
                    <a:lstStyle/>
                    <a:p>
                      <a:pPr algn="ctr"/>
                      <a:endParaRPr lang="zh-TW" altLang="en-US" sz="1600" dirty="0"/>
                    </a:p>
                  </a:txBody>
                  <a:tcPr anchor="ctr"/>
                </a:tc>
              </a:tr>
              <a:tr h="851208">
                <a:tc>
                  <a:txBody>
                    <a:bodyPr/>
                    <a:lstStyle/>
                    <a:p>
                      <a:pPr algn="ctr"/>
                      <a:r>
                        <a:rPr lang="zh-TW" altLang="en-US" sz="1600" dirty="0" smtClean="0"/>
                        <a:t>實作</a:t>
                      </a:r>
                      <a:r>
                        <a:rPr lang="en-US" altLang="zh-TW" sz="1600" dirty="0" smtClean="0"/>
                        <a:t>Android</a:t>
                      </a:r>
                    </a:p>
                    <a:p>
                      <a:pPr algn="ctr"/>
                      <a:r>
                        <a:rPr lang="en-US" altLang="zh-TW" sz="1600" dirty="0" err="1" smtClean="0"/>
                        <a:t>SourceCode</a:t>
                      </a:r>
                      <a:r>
                        <a:rPr lang="zh-TW" altLang="en-US" sz="1600" dirty="0" smtClean="0"/>
                        <a:t>取得</a:t>
                      </a:r>
                      <a:endParaRPr lang="en-US" altLang="zh-TW" sz="1600" dirty="0" smtClean="0"/>
                    </a:p>
                    <a:p>
                      <a:pPr algn="ctr"/>
                      <a:r>
                        <a:rPr lang="zh-TW" altLang="en-US" sz="1600" dirty="0" smtClean="0"/>
                        <a:t>建置開發環境</a:t>
                      </a:r>
                      <a:endParaRPr lang="zh-TW" altLang="en-US" sz="1600" dirty="0">
                        <a:latin typeface="Times New Roman" pitchFamily="18" charset="0"/>
                        <a:ea typeface="新細明體" pitchFamily="18" charset="-120"/>
                      </a:endParaRPr>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bl>
          </a:graphicData>
        </a:graphic>
      </p:graphicFrame>
      <p:sp>
        <p:nvSpPr>
          <p:cNvPr id="8" name="圓角矩形 7"/>
          <p:cNvSpPr/>
          <p:nvPr/>
        </p:nvSpPr>
        <p:spPr>
          <a:xfrm>
            <a:off x="2701377" y="2276872"/>
            <a:ext cx="2664296" cy="21602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圓角矩形 8"/>
          <p:cNvSpPr/>
          <p:nvPr/>
        </p:nvSpPr>
        <p:spPr>
          <a:xfrm>
            <a:off x="2701377" y="3140968"/>
            <a:ext cx="1726607" cy="21602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0" name="圓角矩形 9"/>
          <p:cNvSpPr/>
          <p:nvPr/>
        </p:nvSpPr>
        <p:spPr>
          <a:xfrm>
            <a:off x="4644008" y="4005064"/>
            <a:ext cx="1726607" cy="21602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1" name="圓角矩形 10"/>
          <p:cNvSpPr/>
          <p:nvPr/>
        </p:nvSpPr>
        <p:spPr>
          <a:xfrm>
            <a:off x="5652120" y="4869160"/>
            <a:ext cx="1726607" cy="21602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2" name="圓角矩形 11"/>
          <p:cNvSpPr/>
          <p:nvPr/>
        </p:nvSpPr>
        <p:spPr>
          <a:xfrm>
            <a:off x="6660232" y="5733256"/>
            <a:ext cx="1726607" cy="21602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558173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itchFamily="18" charset="0"/>
                <a:cs typeface="Times New Roman" pitchFamily="18" charset="0"/>
              </a:rPr>
              <a:t>Linux</a:t>
            </a:r>
            <a:r>
              <a:rPr lang="zh-TW" altLang="en-US" dirty="0">
                <a:latin typeface="Times New Roman" pitchFamily="18" charset="0"/>
                <a:cs typeface="Times New Roman" pitchFamily="18" charset="0"/>
              </a:rPr>
              <a:t> </a:t>
            </a:r>
            <a:r>
              <a:rPr lang="en-US" altLang="zh-TW" dirty="0" smtClean="0">
                <a:latin typeface="Times New Roman" pitchFamily="18" charset="0"/>
                <a:cs typeface="Times New Roman" pitchFamily="18" charset="0"/>
              </a:rPr>
              <a:t>Kernel</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23</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7" name="Picture 2" descr="C:\Users\L\Desktop\編譯後kern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96752"/>
            <a:ext cx="625792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234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latin typeface="Times New Roman" pitchFamily="18" charset="0"/>
                <a:cs typeface="Times New Roman" pitchFamily="18" charset="0"/>
              </a:rPr>
              <a:t>System Call Table</a:t>
            </a:r>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24</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7" name="Picture 2" descr="C:\Users\L\Desktop\sysc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96752"/>
            <a:ext cx="624840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1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itchFamily="18" charset="0"/>
                <a:cs typeface="Times New Roman" pitchFamily="18" charset="0"/>
              </a:rPr>
              <a:t>Android</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Source Code</a:t>
            </a:r>
            <a:endParaRPr lang="zh-TW" altLang="en-US" dirty="0">
              <a:latin typeface="Times New Roman" pitchFamily="18" charset="0"/>
              <a:cs typeface="Times New Roman" pitchFamily="18" charset="0"/>
            </a:endParaRPr>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25</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7" name="內容版面配置區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 y="1343273"/>
            <a:ext cx="7715250" cy="4822031"/>
          </a:xfrm>
          <a:prstGeom prst="rect">
            <a:avLst/>
          </a:prstGeom>
          <a:noFill/>
        </p:spPr>
      </p:pic>
    </p:spTree>
    <p:extLst>
      <p:ext uri="{BB962C8B-B14F-4D97-AF65-F5344CB8AC3E}">
        <p14:creationId xmlns:p14="http://schemas.microsoft.com/office/powerpoint/2010/main" val="198396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個人進度報告</a:t>
            </a:r>
            <a:endParaRPr lang="zh-TW" altLang="en-US" dirty="0"/>
          </a:p>
        </p:txBody>
      </p:sp>
      <p:sp>
        <p:nvSpPr>
          <p:cNvPr id="3" name="文字版面配置區 2"/>
          <p:cNvSpPr>
            <a:spLocks noGrp="1"/>
          </p:cNvSpPr>
          <p:nvPr>
            <p:ph type="body" idx="1"/>
          </p:nvPr>
        </p:nvSpPr>
        <p:spPr/>
        <p:txBody>
          <a:bodyPr/>
          <a:lstStyle/>
          <a:p>
            <a:r>
              <a:rPr lang="zh-TW" altLang="en-US" dirty="0" smtClean="0"/>
              <a:t>王海慧</a:t>
            </a:r>
            <a:endParaRPr lang="zh-TW" altLang="en-US" dirty="0"/>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26</a:t>
            </a:fld>
            <a:endParaRPr lang="zh-TW" altLang="en-US"/>
          </a:p>
        </p:txBody>
      </p:sp>
    </p:spTree>
    <p:extLst>
      <p:ext uri="{BB962C8B-B14F-4D97-AF65-F5344CB8AC3E}">
        <p14:creationId xmlns:p14="http://schemas.microsoft.com/office/powerpoint/2010/main" val="2664367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個人進度表</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27</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graphicFrame>
        <p:nvGraphicFramePr>
          <p:cNvPr id="7" name="內容版面配置區 6"/>
          <p:cNvGraphicFramePr>
            <a:graphicFrameLocks/>
          </p:cNvGraphicFramePr>
          <p:nvPr>
            <p:extLst>
              <p:ext uri="{D42A27DB-BD31-4B8C-83A1-F6EECF244321}">
                <p14:modId xmlns:p14="http://schemas.microsoft.com/office/powerpoint/2010/main" val="1794908633"/>
              </p:ext>
            </p:extLst>
          </p:nvPr>
        </p:nvGraphicFramePr>
        <p:xfrm>
          <a:off x="714374" y="1340768"/>
          <a:ext cx="7715252" cy="5155825"/>
        </p:xfrm>
        <a:graphic>
          <a:graphicData uri="http://schemas.openxmlformats.org/drawingml/2006/table">
            <a:tbl>
              <a:tblPr firstRow="1" bandRow="1">
                <a:tableStyleId>{93296810-A885-4BE3-A3E7-6D5BEEA58F35}</a:tableStyleId>
              </a:tblPr>
              <a:tblGrid>
                <a:gridCol w="1841402"/>
                <a:gridCol w="978975"/>
                <a:gridCol w="978975"/>
                <a:gridCol w="978975"/>
                <a:gridCol w="978975"/>
                <a:gridCol w="978975"/>
                <a:gridCol w="978975"/>
              </a:tblGrid>
              <a:tr h="572064">
                <a:tc>
                  <a:txBody>
                    <a:bodyPr/>
                    <a:lstStyle/>
                    <a:p>
                      <a:pPr algn="ctr"/>
                      <a:endParaRPr lang="zh-TW" altLang="en-US" dirty="0"/>
                    </a:p>
                  </a:txBody>
                  <a:tcPr anchor="ctr"/>
                </a:tc>
                <a:tc>
                  <a:txBody>
                    <a:bodyPr/>
                    <a:lstStyle/>
                    <a:p>
                      <a:pPr algn="ctr"/>
                      <a:r>
                        <a:rPr lang="zh-TW" altLang="en-US" dirty="0" smtClean="0"/>
                        <a:t>七月</a:t>
                      </a:r>
                      <a:endParaRPr lang="zh-TW" altLang="en-US" dirty="0"/>
                    </a:p>
                  </a:txBody>
                  <a:tcPr anchor="ctr"/>
                </a:tc>
                <a:tc>
                  <a:txBody>
                    <a:bodyPr/>
                    <a:lstStyle/>
                    <a:p>
                      <a:pPr algn="ctr"/>
                      <a:r>
                        <a:rPr lang="zh-TW" altLang="en-US" dirty="0" smtClean="0"/>
                        <a:t>八月</a:t>
                      </a:r>
                      <a:endParaRPr lang="zh-TW" altLang="en-US" dirty="0"/>
                    </a:p>
                  </a:txBody>
                  <a:tcPr anchor="ctr"/>
                </a:tc>
                <a:tc>
                  <a:txBody>
                    <a:bodyPr/>
                    <a:lstStyle/>
                    <a:p>
                      <a:pPr algn="ctr"/>
                      <a:r>
                        <a:rPr lang="zh-TW" altLang="en-US" dirty="0" smtClean="0"/>
                        <a:t>九月</a:t>
                      </a:r>
                      <a:endParaRPr lang="zh-TW" altLang="en-US" dirty="0"/>
                    </a:p>
                  </a:txBody>
                  <a:tcPr anchor="ctr"/>
                </a:tc>
                <a:tc>
                  <a:txBody>
                    <a:bodyPr/>
                    <a:lstStyle/>
                    <a:p>
                      <a:pPr algn="ctr"/>
                      <a:r>
                        <a:rPr lang="zh-TW" altLang="en-US" dirty="0" smtClean="0"/>
                        <a:t>十月</a:t>
                      </a:r>
                      <a:endParaRPr lang="zh-TW" altLang="en-US" dirty="0"/>
                    </a:p>
                  </a:txBody>
                  <a:tcPr anchor="ctr"/>
                </a:tc>
                <a:tc>
                  <a:txBody>
                    <a:bodyPr/>
                    <a:lstStyle/>
                    <a:p>
                      <a:pPr algn="ctr"/>
                      <a:r>
                        <a:rPr lang="zh-TW" altLang="en-US" dirty="0" smtClean="0"/>
                        <a:t>十一月</a:t>
                      </a:r>
                      <a:endParaRPr lang="zh-TW" altLang="en-US" dirty="0"/>
                    </a:p>
                  </a:txBody>
                  <a:tcPr anchor="ctr"/>
                </a:tc>
                <a:tc>
                  <a:txBody>
                    <a:bodyPr/>
                    <a:lstStyle/>
                    <a:p>
                      <a:pPr algn="ctr"/>
                      <a:r>
                        <a:rPr lang="zh-TW" altLang="en-US" dirty="0" smtClean="0"/>
                        <a:t>十二月</a:t>
                      </a:r>
                      <a:endParaRPr lang="zh-TW" altLang="en-US" dirty="0"/>
                    </a:p>
                  </a:txBody>
                  <a:tcPr anchor="ctr"/>
                </a:tc>
              </a:tr>
              <a:tr h="654823">
                <a:tc>
                  <a:txBody>
                    <a:bodyPr/>
                    <a:lstStyle/>
                    <a:p>
                      <a:pPr algn="ctr"/>
                      <a:r>
                        <a:rPr lang="zh-TW" altLang="en-US" sz="1300" dirty="0" smtClean="0"/>
                        <a:t>學習</a:t>
                      </a:r>
                      <a:r>
                        <a:rPr lang="en-US" altLang="zh-TW" sz="1300" dirty="0" smtClean="0"/>
                        <a:t>Linux</a:t>
                      </a:r>
                    </a:p>
                    <a:p>
                      <a:pPr algn="ctr"/>
                      <a:r>
                        <a:rPr lang="zh-TW" altLang="en-US" sz="1300" dirty="0" smtClean="0"/>
                        <a:t>作業系統架構</a:t>
                      </a:r>
                      <a:endParaRPr lang="zh-TW" altLang="en-US" sz="13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a:p>
                  </a:txBody>
                  <a:tcPr anchor="ctr"/>
                </a:tc>
              </a:tr>
              <a:tr h="654823">
                <a:tc>
                  <a:txBody>
                    <a:bodyPr/>
                    <a:lstStyle/>
                    <a:p>
                      <a:pPr algn="ctr"/>
                      <a:r>
                        <a:rPr lang="zh-TW" altLang="en-US" sz="1300" dirty="0" smtClean="0"/>
                        <a:t>學習</a:t>
                      </a:r>
                      <a:r>
                        <a:rPr lang="en-US" altLang="zh-TW" sz="1300" dirty="0" smtClean="0"/>
                        <a:t>Android</a:t>
                      </a:r>
                    </a:p>
                    <a:p>
                      <a:pPr algn="ctr"/>
                      <a:r>
                        <a:rPr lang="zh-TW" altLang="en-US" sz="1300" dirty="0" smtClean="0"/>
                        <a:t>應用程式撰寫</a:t>
                      </a:r>
                      <a:endParaRPr lang="zh-TW" altLang="en-US" sz="13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654823">
                <a:tc>
                  <a:txBody>
                    <a:bodyPr/>
                    <a:lstStyle/>
                    <a:p>
                      <a:pPr algn="ctr"/>
                      <a:r>
                        <a:rPr lang="zh-TW" altLang="en-US" sz="1300" dirty="0" smtClean="0"/>
                        <a:t>實作</a:t>
                      </a:r>
                      <a:r>
                        <a:rPr lang="en-US" altLang="zh-TW" sz="1300" dirty="0" smtClean="0"/>
                        <a:t>Android </a:t>
                      </a:r>
                    </a:p>
                    <a:p>
                      <a:pPr algn="ctr"/>
                      <a:r>
                        <a:rPr lang="zh-TW" altLang="en-US" sz="1300" dirty="0" smtClean="0"/>
                        <a:t>取得</a:t>
                      </a:r>
                      <a:r>
                        <a:rPr lang="en-US" altLang="zh-TW" sz="1300" dirty="0" smtClean="0"/>
                        <a:t>IP</a:t>
                      </a:r>
                      <a:r>
                        <a:rPr lang="zh-TW" altLang="en-US" sz="1300" dirty="0" smtClean="0"/>
                        <a:t>位置</a:t>
                      </a:r>
                      <a:endParaRPr lang="zh-TW" altLang="en-US" sz="13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algn="ctr"/>
                      <a:endParaRPr lang="zh-TW" altLang="en-US" sz="1600" dirty="0"/>
                    </a:p>
                  </a:txBody>
                  <a:tcPr anchor="ctr"/>
                </a:tc>
              </a:tr>
              <a:tr h="654823">
                <a:tc>
                  <a:txBody>
                    <a:bodyPr/>
                    <a:lstStyle/>
                    <a:p>
                      <a:pPr algn="ctr"/>
                      <a:r>
                        <a:rPr lang="zh-TW" altLang="en-US" sz="1300" dirty="0" smtClean="0"/>
                        <a:t>蒐集</a:t>
                      </a:r>
                      <a:r>
                        <a:rPr lang="en-US" altLang="zh-TW" sz="1300" dirty="0" smtClean="0"/>
                        <a:t>Android</a:t>
                      </a:r>
                      <a:r>
                        <a:rPr lang="zh-TW" altLang="en-US" sz="1300" baseline="0" dirty="0" smtClean="0"/>
                        <a:t> </a:t>
                      </a:r>
                      <a:endParaRPr lang="en-US" altLang="zh-TW" sz="1300" baseline="0" dirty="0" smtClean="0"/>
                    </a:p>
                    <a:p>
                      <a:pPr algn="ctr"/>
                      <a:r>
                        <a:rPr lang="en-US" altLang="zh-TW" sz="1300" baseline="0" dirty="0" smtClean="0"/>
                        <a:t>Phone Call</a:t>
                      </a:r>
                      <a:r>
                        <a:rPr lang="zh-TW" altLang="en-US" sz="1300" baseline="0" dirty="0" smtClean="0"/>
                        <a:t> 相關資訊</a:t>
                      </a:r>
                      <a:endParaRPr lang="zh-TW" altLang="en-US" sz="13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600" dirty="0" smtClean="0"/>
                    </a:p>
                  </a:txBody>
                  <a:tcPr anchor="ctr"/>
                </a:tc>
                <a:tc>
                  <a:txBody>
                    <a:bodyPr/>
                    <a:lstStyle/>
                    <a:p>
                      <a:pPr algn="ctr"/>
                      <a:endParaRPr lang="zh-TW" altLang="en-US" sz="1600" dirty="0"/>
                    </a:p>
                  </a:txBody>
                  <a:tcPr anchor="ctr"/>
                </a:tc>
              </a:tr>
              <a:tr h="654823">
                <a:tc>
                  <a:txBody>
                    <a:bodyPr/>
                    <a:lstStyle/>
                    <a:p>
                      <a:pPr algn="ctr"/>
                      <a:r>
                        <a:rPr lang="zh-TW" altLang="en-US" sz="1300" dirty="0" smtClean="0"/>
                        <a:t>實作</a:t>
                      </a:r>
                      <a:r>
                        <a:rPr lang="en-US" altLang="zh-TW" sz="1300" dirty="0" smtClean="0"/>
                        <a:t>Android</a:t>
                      </a:r>
                    </a:p>
                    <a:p>
                      <a:pPr algn="ctr"/>
                      <a:r>
                        <a:rPr lang="en-US" altLang="zh-TW" sz="1300" dirty="0" err="1" smtClean="0"/>
                        <a:t>MediaRecorder</a:t>
                      </a:r>
                      <a:endParaRPr lang="zh-TW" altLang="en-US" sz="13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654823">
                <a:tc>
                  <a:txBody>
                    <a:bodyPr/>
                    <a:lstStyle/>
                    <a:p>
                      <a:pPr algn="ctr"/>
                      <a:r>
                        <a:rPr lang="zh-TW" altLang="en-US" sz="1300" dirty="0" smtClean="0"/>
                        <a:t>電腦端</a:t>
                      </a:r>
                      <a:endParaRPr lang="en-US" altLang="zh-TW" sz="1300" dirty="0" smtClean="0"/>
                    </a:p>
                    <a:p>
                      <a:pPr algn="ctr"/>
                      <a:r>
                        <a:rPr lang="zh-TW" altLang="en-US" sz="1300" dirty="0" smtClean="0"/>
                        <a:t>介面設計與實作</a:t>
                      </a:r>
                      <a:endParaRPr lang="zh-TW" altLang="en-US" sz="13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r h="654823">
                <a:tc>
                  <a:txBody>
                    <a:bodyPr/>
                    <a:lstStyle/>
                    <a:p>
                      <a:pPr algn="ctr"/>
                      <a:r>
                        <a:rPr lang="zh-TW" altLang="en-US" sz="1300" dirty="0" smtClean="0"/>
                        <a:t>找出</a:t>
                      </a:r>
                      <a:r>
                        <a:rPr lang="en-US" altLang="zh-TW" sz="1300" dirty="0" smtClean="0"/>
                        <a:t>Linux</a:t>
                      </a:r>
                      <a:r>
                        <a:rPr lang="en-US" altLang="zh-TW" sz="1300" baseline="0" dirty="0" smtClean="0"/>
                        <a:t> </a:t>
                      </a:r>
                      <a:r>
                        <a:rPr lang="en-US" altLang="zh-TW" sz="1300" dirty="0" smtClean="0"/>
                        <a:t>kernel</a:t>
                      </a:r>
                      <a:r>
                        <a:rPr lang="zh-TW" altLang="en-US" sz="1300" dirty="0" smtClean="0"/>
                        <a:t> </a:t>
                      </a:r>
                      <a:endParaRPr lang="en-US" altLang="zh-TW" sz="1300" dirty="0" smtClean="0"/>
                    </a:p>
                    <a:p>
                      <a:pPr algn="ctr"/>
                      <a:r>
                        <a:rPr lang="zh-TW" altLang="en-US" sz="1300" dirty="0" smtClean="0"/>
                        <a:t>遠端連線</a:t>
                      </a:r>
                      <a:r>
                        <a:rPr lang="zh-TW" altLang="en-US" sz="1300" baseline="0" dirty="0" smtClean="0"/>
                        <a:t> </a:t>
                      </a:r>
                      <a:r>
                        <a:rPr lang="en-US" altLang="zh-TW" sz="1300" dirty="0" err="1" smtClean="0"/>
                        <a:t>SystemCall</a:t>
                      </a:r>
                      <a:endParaRPr lang="zh-TW" altLang="en-US" sz="13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c>
                  <a:txBody>
                    <a:bodyPr/>
                    <a:lstStyle/>
                    <a:p>
                      <a:pPr algn="ctr"/>
                      <a:endParaRPr lang="zh-TW" altLang="en-US" sz="1600" dirty="0"/>
                    </a:p>
                  </a:txBody>
                  <a:tcPr anchor="ctr"/>
                </a:tc>
              </a:tr>
            </a:tbl>
          </a:graphicData>
        </a:graphic>
      </p:graphicFrame>
      <p:sp>
        <p:nvSpPr>
          <p:cNvPr id="8" name="圓角矩形 7"/>
          <p:cNvSpPr/>
          <p:nvPr/>
        </p:nvSpPr>
        <p:spPr>
          <a:xfrm>
            <a:off x="2716032" y="2132856"/>
            <a:ext cx="2664296" cy="21602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 name="圓角矩形 8"/>
          <p:cNvSpPr/>
          <p:nvPr/>
        </p:nvSpPr>
        <p:spPr>
          <a:xfrm>
            <a:off x="4588240" y="4077072"/>
            <a:ext cx="2779002" cy="21602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0" name="圓角矩形 9"/>
          <p:cNvSpPr/>
          <p:nvPr/>
        </p:nvSpPr>
        <p:spPr>
          <a:xfrm>
            <a:off x="2716032" y="2780928"/>
            <a:ext cx="1711952" cy="21602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1" name="圓角矩形 10"/>
          <p:cNvSpPr/>
          <p:nvPr/>
        </p:nvSpPr>
        <p:spPr>
          <a:xfrm>
            <a:off x="5655290" y="4725144"/>
            <a:ext cx="1711952" cy="21602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2" name="圓角矩形 11"/>
          <p:cNvSpPr/>
          <p:nvPr/>
        </p:nvSpPr>
        <p:spPr>
          <a:xfrm>
            <a:off x="6588224" y="6093296"/>
            <a:ext cx="1711952" cy="21602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3" name="圓角矩形 12"/>
          <p:cNvSpPr/>
          <p:nvPr/>
        </p:nvSpPr>
        <p:spPr>
          <a:xfrm>
            <a:off x="6588224" y="5427219"/>
            <a:ext cx="792088" cy="21602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4" name="圓角矩形 13"/>
          <p:cNvSpPr/>
          <p:nvPr/>
        </p:nvSpPr>
        <p:spPr>
          <a:xfrm>
            <a:off x="4588240" y="3429000"/>
            <a:ext cx="792088" cy="216024"/>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88608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Android </a:t>
            </a:r>
            <a:r>
              <a:rPr lang="zh-TW" altLang="en-US" dirty="0"/>
              <a:t>取得</a:t>
            </a:r>
            <a:r>
              <a:rPr lang="en-US" altLang="zh-TW" dirty="0"/>
              <a:t>IP</a:t>
            </a:r>
            <a:r>
              <a:rPr lang="zh-TW" altLang="en-US" dirty="0"/>
              <a:t>位置</a:t>
            </a:r>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28</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9" name="Picture 3" descr="C:\Users\HOME\Dropbox\Camera Uploads\2013-08-27 21.16.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2956" y="1532788"/>
            <a:ext cx="2520280" cy="42004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HOME\Dropbox\Camera Uploads\2013-08-27 21.16.3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2956" y="1532789"/>
            <a:ext cx="2520280" cy="4200467"/>
          </a:xfrm>
          <a:prstGeom prst="rect">
            <a:avLst/>
          </a:prstGeom>
          <a:noFill/>
          <a:extLst>
            <a:ext uri="{909E8E84-426E-40DD-AFC4-6F175D3DCCD1}">
              <a14:hiddenFill xmlns:a14="http://schemas.microsoft.com/office/drawing/2010/main">
                <a:solidFill>
                  <a:srgbClr val="FFFFFF"/>
                </a:solidFill>
              </a14:hiddenFill>
            </a:ext>
          </a:extLst>
        </p:spPr>
      </p:pic>
      <p:sp>
        <p:nvSpPr>
          <p:cNvPr id="3" name="甜甜圈 2"/>
          <p:cNvSpPr/>
          <p:nvPr/>
        </p:nvSpPr>
        <p:spPr>
          <a:xfrm>
            <a:off x="4211960" y="3212976"/>
            <a:ext cx="1008112" cy="792088"/>
          </a:xfrm>
          <a:prstGeom prst="donut">
            <a:avLst>
              <a:gd name="adj" fmla="val 1003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5940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xit" presetSubtype="0" fill="hold" grpId="1" nodeType="with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2132855"/>
            <a:ext cx="5916200" cy="2486769"/>
          </a:xfrm>
          <a:prstGeom prst="rect">
            <a:avLst/>
          </a:prstGeom>
          <a:ln>
            <a:solidFill>
              <a:schemeClr val="accent3">
                <a:lumMod val="50000"/>
              </a:schemeClr>
            </a:solidFill>
          </a:ln>
        </p:spPr>
      </p:pic>
      <p:sp>
        <p:nvSpPr>
          <p:cNvPr id="2" name="標題 1"/>
          <p:cNvSpPr>
            <a:spLocks noGrp="1"/>
          </p:cNvSpPr>
          <p:nvPr>
            <p:ph type="title"/>
          </p:nvPr>
        </p:nvSpPr>
        <p:spPr/>
        <p:txBody>
          <a:bodyPr/>
          <a:lstStyle/>
          <a:p>
            <a:r>
              <a:rPr lang="en-US" altLang="zh-TW" dirty="0" smtClean="0"/>
              <a:t>Media Recorder(1/2)</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29</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8" name="圖片 7"/>
          <p:cNvPicPr>
            <a:picLocks noChangeAspect="1"/>
          </p:cNvPicPr>
          <p:nvPr/>
        </p:nvPicPr>
        <p:blipFill rotWithShape="1">
          <a:blip r:embed="rId3">
            <a:extLst>
              <a:ext uri="{28A0092B-C50C-407E-A947-70E740481C1C}">
                <a14:useLocalDpi xmlns:a14="http://schemas.microsoft.com/office/drawing/2010/main" val="0"/>
              </a:ext>
            </a:extLst>
          </a:blip>
          <a:srcRect t="15015" b="77782"/>
          <a:stretch/>
        </p:blipFill>
        <p:spPr>
          <a:xfrm>
            <a:off x="1403420" y="2492896"/>
            <a:ext cx="6048900" cy="179109"/>
          </a:xfrm>
          <a:prstGeom prst="rect">
            <a:avLst/>
          </a:prstGeom>
          <a:ln>
            <a:solidFill>
              <a:schemeClr val="accent2">
                <a:lumMod val="75000"/>
              </a:schemeClr>
            </a:solidFill>
          </a:ln>
        </p:spPr>
      </p:pic>
      <p:sp>
        <p:nvSpPr>
          <p:cNvPr id="3" name="圓角矩形 2"/>
          <p:cNvSpPr/>
          <p:nvPr/>
        </p:nvSpPr>
        <p:spPr>
          <a:xfrm>
            <a:off x="3563888" y="2456891"/>
            <a:ext cx="2520280" cy="2511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940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r"/>
            <a:r>
              <a:rPr lang="zh-TW" altLang="en-US" dirty="0" smtClean="0"/>
              <a:t>研究背景與動機</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3</a:t>
            </a:fld>
            <a:endParaRPr lang="zh-TW" altLang="en-US"/>
          </a:p>
        </p:txBody>
      </p:sp>
    </p:spTree>
    <p:extLst>
      <p:ext uri="{BB962C8B-B14F-4D97-AF65-F5344CB8AC3E}">
        <p14:creationId xmlns:p14="http://schemas.microsoft.com/office/powerpoint/2010/main" val="3780346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Media Recorder(2/2)</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30</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grpSp>
        <p:nvGrpSpPr>
          <p:cNvPr id="3" name="群組 2"/>
          <p:cNvGrpSpPr/>
          <p:nvPr/>
        </p:nvGrpSpPr>
        <p:grpSpPr>
          <a:xfrm>
            <a:off x="1454190" y="1916832"/>
            <a:ext cx="6235620" cy="630466"/>
            <a:chOff x="539552" y="2495091"/>
            <a:chExt cx="6235620" cy="630466"/>
          </a:xfrm>
        </p:grpSpPr>
        <p:sp>
          <p:nvSpPr>
            <p:cNvPr id="11" name="內容版面配置區 2"/>
            <p:cNvSpPr txBox="1">
              <a:spLocks/>
            </p:cNvSpPr>
            <p:nvPr/>
          </p:nvSpPr>
          <p:spPr>
            <a:xfrm>
              <a:off x="539552" y="2495694"/>
              <a:ext cx="2520280" cy="629863"/>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Tx/>
                <a:buBlip>
                  <a:blip r:embed="rId2"/>
                </a:buBlip>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Tx/>
                <a:buBlip>
                  <a:blip r:embed="rId2"/>
                </a:buBlip>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Tx/>
                <a:buBlip>
                  <a:blip r:embed="rId2"/>
                </a:buBlip>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Tx/>
                <a:buBlip>
                  <a:blip r:embed="rId2"/>
                </a:buBlip>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Tx/>
                <a:buBlip>
                  <a:blip r:embed="rId2"/>
                </a:buBlip>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dirty="0" smtClean="0"/>
                <a:t> </a:t>
              </a:r>
              <a:r>
                <a:rPr lang="en-US" altLang="zh-TW" dirty="0" smtClean="0"/>
                <a:t>Activity</a:t>
              </a:r>
            </a:p>
            <a:p>
              <a:endParaRPr lang="en-US" altLang="zh-TW" dirty="0" smtClean="0"/>
            </a:p>
            <a:p>
              <a:pPr marL="0" indent="0">
                <a:buFontTx/>
                <a:buNone/>
              </a:pPr>
              <a:endParaRPr lang="zh-TW" altLang="en-US" dirty="0"/>
            </a:p>
          </p:txBody>
        </p:sp>
        <p:sp>
          <p:nvSpPr>
            <p:cNvPr id="7" name="內容版面配置區 2"/>
            <p:cNvSpPr txBox="1">
              <a:spLocks/>
            </p:cNvSpPr>
            <p:nvPr/>
          </p:nvSpPr>
          <p:spPr>
            <a:xfrm>
              <a:off x="4596676" y="2495091"/>
              <a:ext cx="2178496" cy="629864"/>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Blip>
                  <a:blip r:embed="rId2"/>
                </a:buBlip>
              </a:pPr>
              <a:r>
                <a:rPr lang="zh-TW" altLang="en-US" dirty="0" smtClean="0"/>
                <a:t> </a:t>
              </a:r>
              <a:r>
                <a:rPr lang="en-US" altLang="zh-TW" dirty="0" smtClean="0"/>
                <a:t>Service</a:t>
              </a:r>
            </a:p>
            <a:p>
              <a:pPr>
                <a:buBlip>
                  <a:blip r:embed="rId2"/>
                </a:buBlip>
              </a:pPr>
              <a:endParaRPr lang="zh-TW" altLang="en-US" dirty="0"/>
            </a:p>
          </p:txBody>
        </p:sp>
      </p:grpSp>
      <p:grpSp>
        <p:nvGrpSpPr>
          <p:cNvPr id="8" name="群組 7"/>
          <p:cNvGrpSpPr/>
          <p:nvPr/>
        </p:nvGrpSpPr>
        <p:grpSpPr>
          <a:xfrm>
            <a:off x="215505" y="2746312"/>
            <a:ext cx="8712990" cy="2290044"/>
            <a:chOff x="251498" y="3324571"/>
            <a:chExt cx="8712990" cy="2290044"/>
          </a:xfrm>
        </p:grpSpPr>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488" y="3358581"/>
              <a:ext cx="4572000" cy="2256034"/>
            </a:xfrm>
            <a:prstGeom prst="rect">
              <a:avLst/>
            </a:prstGeom>
          </p:spPr>
        </p:pic>
        <p:pic>
          <p:nvPicPr>
            <p:cNvPr id="13" name="圖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98" y="3324571"/>
              <a:ext cx="4032470" cy="2290044"/>
            </a:xfrm>
            <a:prstGeom prst="rect">
              <a:avLst/>
            </a:prstGeom>
          </p:spPr>
        </p:pic>
      </p:grpSp>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44" y="3195398"/>
            <a:ext cx="9023655" cy="842325"/>
          </a:xfrm>
          <a:prstGeom prst="rect">
            <a:avLst/>
          </a:prstGeom>
          <a:ln w="28575">
            <a:solidFill>
              <a:schemeClr val="accent6">
                <a:lumMod val="75000"/>
              </a:schemeClr>
            </a:solidFill>
          </a:ln>
        </p:spPr>
      </p:pic>
    </p:spTree>
    <p:extLst>
      <p:ext uri="{BB962C8B-B14F-4D97-AF65-F5344CB8AC3E}">
        <p14:creationId xmlns:p14="http://schemas.microsoft.com/office/powerpoint/2010/main" val="155624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PC</a:t>
            </a:r>
            <a:r>
              <a:rPr lang="zh-TW" altLang="en-US" dirty="0"/>
              <a:t>端介面</a:t>
            </a:r>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31</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2083524"/>
            <a:ext cx="4169962" cy="2539663"/>
          </a:xfrm>
          <a:prstGeom prst="rect">
            <a:avLst/>
          </a:prstGeo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083524"/>
            <a:ext cx="4178152" cy="2539662"/>
          </a:xfrm>
          <a:prstGeom prst="rect">
            <a:avLst/>
          </a:prstGeo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4713" y="1124744"/>
            <a:ext cx="2905759" cy="4605999"/>
          </a:xfrm>
          <a:prstGeom prst="rect">
            <a:avLst/>
          </a:prstGeom>
        </p:spPr>
      </p:pic>
      <p:pic>
        <p:nvPicPr>
          <p:cNvPr id="10" name="圖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1800" y="1124744"/>
            <a:ext cx="2892623" cy="4594163"/>
          </a:xfrm>
          <a:prstGeom prst="rect">
            <a:avLst/>
          </a:prstGeom>
        </p:spPr>
      </p:pic>
      <p:sp>
        <p:nvSpPr>
          <p:cNvPr id="11" name="左-右雙向箭號 10"/>
          <p:cNvSpPr/>
          <p:nvPr/>
        </p:nvSpPr>
        <p:spPr>
          <a:xfrm>
            <a:off x="4932040" y="4869160"/>
            <a:ext cx="1801044" cy="43204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940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22" presetClass="exit" presetSubtype="4" fill="hold" nodeType="withEffect">
                                  <p:stCondLst>
                                    <p:cond delay="0"/>
                                  </p:stCondLst>
                                  <p:childTnLst>
                                    <p:animEffect transition="out" filter="wipe(down)">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par>
                                <p:cTn id="27" presetID="16" presetClass="entr" presetSubtype="2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Linux</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32</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36" y="2266155"/>
            <a:ext cx="8711952" cy="3611117"/>
          </a:xfrm>
          <a:prstGeom prst="rect">
            <a:avLst/>
          </a:prstGeom>
        </p:spPr>
      </p:pic>
      <p:sp>
        <p:nvSpPr>
          <p:cNvPr id="8" name="內容版面配置區 2"/>
          <p:cNvSpPr txBox="1">
            <a:spLocks/>
          </p:cNvSpPr>
          <p:nvPr/>
        </p:nvSpPr>
        <p:spPr>
          <a:xfrm>
            <a:off x="714400" y="1379909"/>
            <a:ext cx="7715200" cy="4929411"/>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TW" altLang="en-US" dirty="0" smtClean="0"/>
              <a:t>啟用</a:t>
            </a:r>
            <a:r>
              <a:rPr lang="en-US" altLang="zh-TW" dirty="0" smtClean="0"/>
              <a:t>SSH</a:t>
            </a:r>
            <a:r>
              <a:rPr lang="zh-TW" altLang="en-US" dirty="0" smtClean="0"/>
              <a:t>服務</a:t>
            </a:r>
            <a:endParaRPr lang="en-US" altLang="zh-TW" dirty="0" smtClean="0"/>
          </a:p>
          <a:p>
            <a:pPr algn="ctr"/>
            <a:endParaRPr lang="en-US" altLang="zh-TW" dirty="0" smtClean="0"/>
          </a:p>
          <a:p>
            <a:pPr marL="0" indent="0" algn="ctr">
              <a:buFont typeface="Arial" pitchFamily="34" charset="0"/>
              <a:buNone/>
            </a:pPr>
            <a:endParaRPr lang="zh-TW" altLang="en-US" dirty="0"/>
          </a:p>
        </p:txBody>
      </p:sp>
      <p:sp>
        <p:nvSpPr>
          <p:cNvPr id="9" name="內容版面配置區 2"/>
          <p:cNvSpPr txBox="1">
            <a:spLocks/>
          </p:cNvSpPr>
          <p:nvPr/>
        </p:nvSpPr>
        <p:spPr>
          <a:xfrm>
            <a:off x="683568" y="1379909"/>
            <a:ext cx="7715200" cy="4929411"/>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TW" altLang="en-US" dirty="0" smtClean="0"/>
              <a:t>開始連線</a:t>
            </a:r>
            <a:endParaRPr lang="en-US" altLang="zh-TW" dirty="0" smtClean="0"/>
          </a:p>
          <a:p>
            <a:pPr marL="0" indent="0" algn="ctr">
              <a:buFont typeface="Arial" pitchFamily="34" charset="0"/>
              <a:buNone/>
            </a:pPr>
            <a:endParaRPr lang="zh-TW" altLang="en-US" dirty="0"/>
          </a:p>
        </p:txBody>
      </p:sp>
      <p:pic>
        <p:nvPicPr>
          <p:cNvPr id="10"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536" y="2276872"/>
            <a:ext cx="8711952" cy="3611116"/>
          </a:xfrm>
        </p:spPr>
      </p:pic>
    </p:spTree>
    <p:extLst>
      <p:ext uri="{BB962C8B-B14F-4D97-AF65-F5344CB8AC3E}">
        <p14:creationId xmlns:p14="http://schemas.microsoft.com/office/powerpoint/2010/main" val="59402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1" nodeType="click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xit" presetSubtype="10" fill="hold" nodeType="withEffect">
                                  <p:stCondLst>
                                    <p:cond delay="0"/>
                                  </p:stCondLst>
                                  <p:childTnLst>
                                    <p:animEffect transition="out" filter="randombar(horizontal)">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4" presetClass="exit" presetSubtype="10" fill="hold" nodeType="withEffect">
                                  <p:stCondLst>
                                    <p:cond delay="0"/>
                                  </p:stCondLst>
                                  <p:childTnLst>
                                    <p:animEffect transition="out" filter="randombar(horizontal)">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Linux</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33</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7" name="內容版面配置區 2"/>
          <p:cNvSpPr txBox="1">
            <a:spLocks/>
          </p:cNvSpPr>
          <p:nvPr/>
        </p:nvSpPr>
        <p:spPr>
          <a:xfrm>
            <a:off x="683568" y="1268760"/>
            <a:ext cx="7715200" cy="4929411"/>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dirty="0" smtClean="0"/>
              <a:t>Process</a:t>
            </a:r>
          </a:p>
          <a:p>
            <a:pPr marL="0" indent="0" algn="ctr">
              <a:buFont typeface="Arial" pitchFamily="34" charset="0"/>
              <a:buNone/>
            </a:pPr>
            <a:endParaRPr lang="zh-TW" altLang="en-US" dirty="0"/>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205" y="1887933"/>
            <a:ext cx="6965590" cy="4421387"/>
          </a:xfrm>
          <a:prstGeom prst="rect">
            <a:avLst/>
          </a:prstGeom>
        </p:spPr>
      </p:pic>
      <p:sp>
        <p:nvSpPr>
          <p:cNvPr id="9" name="內容版面配置區 2"/>
          <p:cNvSpPr txBox="1">
            <a:spLocks/>
          </p:cNvSpPr>
          <p:nvPr/>
        </p:nvSpPr>
        <p:spPr>
          <a:xfrm>
            <a:off x="835968" y="1268760"/>
            <a:ext cx="7715200" cy="619173"/>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dirty="0" smtClean="0"/>
              <a:t>System Call</a:t>
            </a:r>
          </a:p>
          <a:p>
            <a:pPr marL="0" indent="0" algn="ctr">
              <a:buFont typeface="Arial" pitchFamily="34" charset="0"/>
              <a:buNone/>
            </a:pPr>
            <a:endParaRPr lang="zh-TW" altLang="en-US" dirty="0"/>
          </a:p>
        </p:txBody>
      </p:sp>
      <p:sp>
        <p:nvSpPr>
          <p:cNvPr id="13" name="甜甜圈 12"/>
          <p:cNvSpPr/>
          <p:nvPr/>
        </p:nvSpPr>
        <p:spPr>
          <a:xfrm>
            <a:off x="6732240" y="5517232"/>
            <a:ext cx="576064" cy="360040"/>
          </a:xfrm>
          <a:prstGeom prst="donut">
            <a:avLst>
              <a:gd name="adj" fmla="val 7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solidFill>
                <a:schemeClr val="tx1"/>
              </a:solidFill>
            </a:endParaRPr>
          </a:p>
        </p:txBody>
      </p:sp>
      <p:sp>
        <p:nvSpPr>
          <p:cNvPr id="14" name="甜甜圈 13"/>
          <p:cNvSpPr/>
          <p:nvPr/>
        </p:nvSpPr>
        <p:spPr>
          <a:xfrm>
            <a:off x="6012160" y="5661248"/>
            <a:ext cx="576064" cy="360040"/>
          </a:xfrm>
          <a:prstGeom prst="donut">
            <a:avLst>
              <a:gd name="adj" fmla="val 76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solidFill>
                <a:schemeClr val="tx1"/>
              </a:solidFill>
            </a:endParaRPr>
          </a:p>
        </p:txBody>
      </p:sp>
      <p:sp>
        <p:nvSpPr>
          <p:cNvPr id="15" name="框架 14"/>
          <p:cNvSpPr/>
          <p:nvPr/>
        </p:nvSpPr>
        <p:spPr>
          <a:xfrm>
            <a:off x="1763688" y="5517232"/>
            <a:ext cx="576064" cy="504056"/>
          </a:xfrm>
          <a:prstGeom prst="fram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solidFill>
                <a:schemeClr val="tx1"/>
              </a:solidFill>
            </a:endParaRPr>
          </a:p>
        </p:txBody>
      </p:sp>
      <p:pic>
        <p:nvPicPr>
          <p:cNvPr id="16" name="內容版面配置區 1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3286" y="1886762"/>
            <a:ext cx="6357427" cy="4422558"/>
          </a:xfrm>
        </p:spPr>
      </p:pic>
      <p:sp>
        <p:nvSpPr>
          <p:cNvPr id="17" name="框架 16"/>
          <p:cNvSpPr/>
          <p:nvPr/>
        </p:nvSpPr>
        <p:spPr>
          <a:xfrm>
            <a:off x="5148064" y="4977172"/>
            <a:ext cx="1800200" cy="900100"/>
          </a:xfrm>
          <a:prstGeom prst="frame">
            <a:avLst>
              <a:gd name="adj1" fmla="val 683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60683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xit" presetSubtype="10" fill="hold" grpId="1" nodeType="clickEffect">
                                  <p:stCondLst>
                                    <p:cond delay="0"/>
                                  </p:stCondLst>
                                  <p:childTnLst>
                                    <p:animEffect transition="out" filter="randombar(horizontal)">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4" presetClass="exit" presetSubtype="10" fill="hold" nodeType="withEffect">
                                  <p:stCondLst>
                                    <p:cond delay="0"/>
                                  </p:stCondLst>
                                  <p:childTnLst>
                                    <p:animEffect transition="out" filter="randombar(horizontal)">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14" presetClass="exit" presetSubtype="10" fill="hold" grpId="1" nodeType="withEffect">
                                  <p:stCondLst>
                                    <p:cond delay="0"/>
                                  </p:stCondLst>
                                  <p:childTnLst>
                                    <p:animEffect transition="out" filter="randombar(horizontal)">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par>
                                <p:cTn id="41" presetID="14" presetClass="exit" presetSubtype="10" fill="hold" grpId="1" nodeType="withEffect">
                                  <p:stCondLst>
                                    <p:cond delay="0"/>
                                  </p:stCondLst>
                                  <p:childTnLst>
                                    <p:animEffect transition="out" filter="randombar(horizontal)">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14" presetClass="exit" presetSubtype="10" fill="hold" grpId="1" nodeType="withEffect">
                                  <p:stCondLst>
                                    <p:cond delay="0"/>
                                  </p:stCondLst>
                                  <p:childTnLst>
                                    <p:animEffect transition="out" filter="randombar(horizontal)">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2" presetClass="entr" presetSubtype="4"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ppt_x"/>
                                          </p:val>
                                        </p:tav>
                                        <p:tav tm="100000">
                                          <p:val>
                                            <p:strVal val="#ppt_x"/>
                                          </p:val>
                                        </p:tav>
                                      </p:tavLst>
                                    </p:anim>
                                    <p:anim calcmode="lin" valueType="num">
                                      <p:cBhvr additive="base">
                                        <p:cTn id="5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arn(inVertical)">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13" grpId="0" animBg="1"/>
      <p:bldP spid="13" grpId="1" animBg="1"/>
      <p:bldP spid="14" grpId="0" animBg="1"/>
      <p:bldP spid="14" grpId="1" animBg="1"/>
      <p:bldP spid="15" grpId="0" animBg="1"/>
      <p:bldP spid="15" grpId="1"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業界參訪</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34</a:t>
            </a:fld>
            <a:endParaRPr lang="zh-TW" altLang="en-US"/>
          </a:p>
        </p:txBody>
      </p:sp>
    </p:spTree>
    <p:extLst>
      <p:ext uri="{BB962C8B-B14F-4D97-AF65-F5344CB8AC3E}">
        <p14:creationId xmlns:p14="http://schemas.microsoft.com/office/powerpoint/2010/main" val="2437377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業界參訪</a:t>
            </a:r>
            <a:endParaRPr lang="zh-TW" altLang="en-US"/>
          </a:p>
        </p:txBody>
      </p:sp>
      <p:sp>
        <p:nvSpPr>
          <p:cNvPr id="3" name="內容版面配置區 2"/>
          <p:cNvSpPr>
            <a:spLocks noGrp="1"/>
          </p:cNvSpPr>
          <p:nvPr>
            <p:ph idx="1"/>
          </p:nvPr>
        </p:nvSpPr>
        <p:spPr/>
        <p:txBody>
          <a:bodyPr/>
          <a:lstStyle/>
          <a:p>
            <a:r>
              <a:rPr lang="zh-TW" altLang="en-US" dirty="0" smtClean="0"/>
              <a:t> 訪談企業：</a:t>
            </a:r>
            <a:r>
              <a:rPr lang="en-US" altLang="zh-TW" dirty="0" smtClean="0"/>
              <a:t>Google</a:t>
            </a:r>
            <a:r>
              <a:rPr lang="zh-TW" altLang="en-US" dirty="0"/>
              <a:t>台灣工程</a:t>
            </a:r>
            <a:r>
              <a:rPr lang="zh-TW" altLang="en-US" dirty="0" smtClean="0"/>
              <a:t>研究所</a:t>
            </a:r>
            <a:endParaRPr lang="en-US" altLang="zh-TW" dirty="0" smtClean="0"/>
          </a:p>
          <a:p>
            <a:pPr lvl="1"/>
            <a:r>
              <a:rPr lang="zh-TW" altLang="en-US" dirty="0" smtClean="0"/>
              <a:t>台北市信義路 </a:t>
            </a:r>
            <a:r>
              <a:rPr lang="en-US" altLang="zh-TW" dirty="0" smtClean="0"/>
              <a:t>5</a:t>
            </a:r>
            <a:r>
              <a:rPr lang="zh-TW" altLang="en-US" dirty="0" smtClean="0"/>
              <a:t>段 </a:t>
            </a:r>
            <a:r>
              <a:rPr lang="en-US" altLang="zh-TW" dirty="0" smtClean="0"/>
              <a:t>7</a:t>
            </a:r>
            <a:r>
              <a:rPr lang="zh-TW" altLang="en-US" dirty="0" smtClean="0"/>
              <a:t>號 </a:t>
            </a:r>
            <a:r>
              <a:rPr lang="en-US" altLang="zh-TW" dirty="0" smtClean="0"/>
              <a:t>73</a:t>
            </a:r>
            <a:r>
              <a:rPr lang="zh-TW" altLang="en-US" dirty="0" smtClean="0"/>
              <a:t>樓 </a:t>
            </a:r>
            <a:r>
              <a:rPr lang="en-US" altLang="zh-TW" dirty="0" smtClean="0"/>
              <a:t>(</a:t>
            </a:r>
            <a:r>
              <a:rPr lang="zh-TW" altLang="en-US" dirty="0" smtClean="0"/>
              <a:t>台北</a:t>
            </a:r>
            <a:r>
              <a:rPr lang="en-US" altLang="zh-TW" dirty="0" smtClean="0"/>
              <a:t>101)</a:t>
            </a:r>
          </a:p>
          <a:p>
            <a:pPr marL="57150" indent="0">
              <a:buNone/>
            </a:pPr>
            <a:endParaRPr lang="zh-TW" altLang="en-US" sz="2000" dirty="0"/>
          </a:p>
          <a:p>
            <a:r>
              <a:rPr lang="zh-TW" altLang="en-US" dirty="0" smtClean="0"/>
              <a:t> 訪談對象：林正儒  軟體工程師</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35</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grpSp>
        <p:nvGrpSpPr>
          <p:cNvPr id="7" name="群組 6"/>
          <p:cNvGrpSpPr/>
          <p:nvPr/>
        </p:nvGrpSpPr>
        <p:grpSpPr>
          <a:xfrm>
            <a:off x="899593" y="3789040"/>
            <a:ext cx="7344815" cy="2304256"/>
            <a:chOff x="1211325" y="3789040"/>
            <a:chExt cx="6665046" cy="2010972"/>
          </a:xfrm>
        </p:grpSpPr>
        <p:pic>
          <p:nvPicPr>
            <p:cNvPr id="1026" name="Picture 2" descr="C:\Users\HOME\Dropbox\Camera Uploads\2013-12-05 14.23.26.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8486" t="9845" r="16962" b="14289"/>
            <a:stretch/>
          </p:blipFill>
          <p:spPr bwMode="auto">
            <a:xfrm>
              <a:off x="4572000" y="3789040"/>
              <a:ext cx="3304371" cy="201097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HOME\Dropbox\Camera Uploads\2013-12-05 14.23.18.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9223" t="10254" r="16626" b="15551"/>
            <a:stretch/>
          </p:blipFill>
          <p:spPr bwMode="auto">
            <a:xfrm>
              <a:off x="1211325" y="3789041"/>
              <a:ext cx="3360676" cy="20109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8036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業界參訪</a:t>
            </a:r>
            <a:r>
              <a:rPr lang="en-US" altLang="zh-TW" dirty="0" smtClean="0"/>
              <a:t>(1/5)</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36</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1026" name="Picture 2" descr="C:\Users\HOME\Dropbox\YaoHaiLong\#專題進度\##企業參訪\Yao_Pic\2013-12-04 12.53.19.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30000" contrast="10000"/>
                    </a14:imgEffect>
                  </a14:imgLayer>
                </a14:imgProps>
              </a:ext>
              <a:ext uri="{28A0092B-C50C-407E-A947-70E740481C1C}">
                <a14:useLocalDpi xmlns:a14="http://schemas.microsoft.com/office/drawing/2010/main" val="0"/>
              </a:ext>
            </a:extLst>
          </a:blip>
          <a:srcRect/>
          <a:stretch>
            <a:fillRect/>
          </a:stretch>
        </p:blipFill>
        <p:spPr bwMode="auto">
          <a:xfrm>
            <a:off x="1403648" y="1412776"/>
            <a:ext cx="2152941" cy="360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7" name="Picture 3" descr="C:\Users\HOME\Dropbox\YaoHaiLong\#專題進度\##企業參訪\Yao_Pic\2013-12-04 13.23.4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040" y="1412776"/>
            <a:ext cx="1576877" cy="26367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C:\Users\HOME\Dropbox\YaoHaiLong\#專題進度\##企業參訪\Hai_Pic\P101002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9752" y="1610798"/>
            <a:ext cx="6074925" cy="45561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43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p:cTn id="13" dur="1000" fill="hold"/>
                                        <p:tgtEl>
                                          <p:spTgt spid="1027"/>
                                        </p:tgtEl>
                                        <p:attrNameLst>
                                          <p:attrName>ppt_w</p:attrName>
                                        </p:attrNameLst>
                                      </p:cBhvr>
                                      <p:tavLst>
                                        <p:tav tm="0">
                                          <p:val>
                                            <p:fltVal val="0"/>
                                          </p:val>
                                        </p:tav>
                                        <p:tav tm="100000">
                                          <p:val>
                                            <p:strVal val="#ppt_w"/>
                                          </p:val>
                                        </p:tav>
                                      </p:tavLst>
                                    </p:anim>
                                    <p:anim calcmode="lin" valueType="num">
                                      <p:cBhvr>
                                        <p:cTn id="14" dur="1000" fill="hold"/>
                                        <p:tgtEl>
                                          <p:spTgt spid="1027"/>
                                        </p:tgtEl>
                                        <p:attrNameLst>
                                          <p:attrName>ppt_h</p:attrName>
                                        </p:attrNameLst>
                                      </p:cBhvr>
                                      <p:tavLst>
                                        <p:tav tm="0">
                                          <p:val>
                                            <p:fltVal val="0"/>
                                          </p:val>
                                        </p:tav>
                                        <p:tav tm="100000">
                                          <p:val>
                                            <p:strVal val="#ppt_h"/>
                                          </p:val>
                                        </p:tav>
                                      </p:tavLst>
                                    </p:anim>
                                    <p:anim calcmode="lin" valueType="num">
                                      <p:cBhvr>
                                        <p:cTn id="15" dur="1000" fill="hold"/>
                                        <p:tgtEl>
                                          <p:spTgt spid="1027"/>
                                        </p:tgtEl>
                                        <p:attrNameLst>
                                          <p:attrName>style.rotation</p:attrName>
                                        </p:attrNameLst>
                                      </p:cBhvr>
                                      <p:tavLst>
                                        <p:tav tm="0">
                                          <p:val>
                                            <p:fltVal val="90"/>
                                          </p:val>
                                        </p:tav>
                                        <p:tav tm="100000">
                                          <p:val>
                                            <p:fltVal val="0"/>
                                          </p:val>
                                        </p:tav>
                                      </p:tavLst>
                                    </p:anim>
                                    <p:animEffect transition="in" filter="fade">
                                      <p:cBhvr>
                                        <p:cTn id="16" dur="1000"/>
                                        <p:tgtEl>
                                          <p:spTgt spid="10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業界參訪</a:t>
            </a:r>
            <a:r>
              <a:rPr lang="en-US" altLang="zh-TW" dirty="0" smtClean="0"/>
              <a:t>(2/5)</a:t>
            </a:r>
            <a:endParaRPr lang="zh-TW" altLang="en-US" dirty="0"/>
          </a:p>
        </p:txBody>
      </p:sp>
      <p:sp>
        <p:nvSpPr>
          <p:cNvPr id="3" name="內容版面配置區 2"/>
          <p:cNvSpPr>
            <a:spLocks noGrp="1"/>
          </p:cNvSpPr>
          <p:nvPr>
            <p:ph idx="1"/>
          </p:nvPr>
        </p:nvSpPr>
        <p:spPr/>
        <p:txBody>
          <a:bodyPr/>
          <a:lstStyle/>
          <a:p>
            <a:r>
              <a:rPr lang="en-US" altLang="zh-TW" dirty="0" smtClean="0"/>
              <a:t>1.</a:t>
            </a:r>
            <a:r>
              <a:rPr lang="zh-TW" altLang="en-US" dirty="0" smtClean="0"/>
              <a:t> 您</a:t>
            </a:r>
            <a:r>
              <a:rPr lang="zh-TW" altLang="en-US" dirty="0"/>
              <a:t>對於我們</a:t>
            </a:r>
            <a:r>
              <a:rPr lang="zh-TW" altLang="en-US" dirty="0" smtClean="0"/>
              <a:t>的專題</a:t>
            </a:r>
            <a:r>
              <a:rPr lang="zh-TW" altLang="en-US" dirty="0"/>
              <a:t>有何建議</a:t>
            </a:r>
            <a:r>
              <a:rPr lang="zh-TW" altLang="en-US" dirty="0" smtClean="0"/>
              <a:t>？</a:t>
            </a:r>
            <a:endParaRPr lang="en-US" altLang="zh-TW" dirty="0" smtClean="0"/>
          </a:p>
          <a:p>
            <a:endParaRPr lang="en-US" altLang="zh-TW" dirty="0"/>
          </a:p>
          <a:p>
            <a:r>
              <a:rPr lang="en-US" altLang="zh-TW" dirty="0" smtClean="0"/>
              <a:t>2.</a:t>
            </a:r>
            <a:r>
              <a:rPr lang="zh-TW" altLang="en-US" dirty="0" smtClean="0"/>
              <a:t> 以</a:t>
            </a:r>
            <a:r>
              <a:rPr lang="zh-TW" altLang="en-US" dirty="0"/>
              <a:t>目前市場的狀況我們的專題可行性有多高</a:t>
            </a:r>
            <a:r>
              <a:rPr lang="zh-TW" altLang="en-US" dirty="0" smtClean="0"/>
              <a:t>？</a:t>
            </a:r>
            <a:endParaRPr lang="en-US" altLang="zh-TW" dirty="0" smtClean="0"/>
          </a:p>
          <a:p>
            <a:endParaRPr lang="en-US" altLang="zh-TW" dirty="0"/>
          </a:p>
          <a:p>
            <a:r>
              <a:rPr lang="en-US" altLang="zh-TW" dirty="0" smtClean="0"/>
              <a:t>3.</a:t>
            </a:r>
            <a:r>
              <a:rPr lang="zh-TW" altLang="en-US" dirty="0" smtClean="0"/>
              <a:t> 您</a:t>
            </a:r>
            <a:r>
              <a:rPr lang="zh-TW" altLang="en-US" dirty="0"/>
              <a:t>認為以目前環境狀況，</a:t>
            </a:r>
            <a:br>
              <a:rPr lang="zh-TW" altLang="en-US" dirty="0"/>
            </a:br>
            <a:r>
              <a:rPr lang="zh-TW" altLang="en-US" dirty="0"/>
              <a:t>大學畢業的能力足夠馬上就業嗎？</a:t>
            </a:r>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37</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spTree>
    <p:extLst>
      <p:ext uri="{BB962C8B-B14F-4D97-AF65-F5344CB8AC3E}">
        <p14:creationId xmlns:p14="http://schemas.microsoft.com/office/powerpoint/2010/main" val="212583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業界參訪</a:t>
            </a:r>
            <a:r>
              <a:rPr lang="en-US" altLang="zh-TW" dirty="0" smtClean="0"/>
              <a:t>(3/5)</a:t>
            </a:r>
            <a:endParaRPr lang="zh-TW" altLang="en-US" dirty="0"/>
          </a:p>
        </p:txBody>
      </p:sp>
      <p:sp>
        <p:nvSpPr>
          <p:cNvPr id="3" name="內容版面配置區 2"/>
          <p:cNvSpPr>
            <a:spLocks noGrp="1"/>
          </p:cNvSpPr>
          <p:nvPr>
            <p:ph idx="1"/>
          </p:nvPr>
        </p:nvSpPr>
        <p:spPr/>
        <p:txBody>
          <a:bodyPr/>
          <a:lstStyle/>
          <a:p>
            <a:r>
              <a:rPr lang="en-US" altLang="zh-TW" dirty="0" smtClean="0"/>
              <a:t>4.</a:t>
            </a:r>
            <a:r>
              <a:rPr lang="zh-TW" altLang="en-US" dirty="0" smtClean="0"/>
              <a:t> 貴公司</a:t>
            </a:r>
            <a:r>
              <a:rPr lang="zh-TW" altLang="en-US" dirty="0"/>
              <a:t>對於剛畢業的新鮮人會有職前訓練嗎</a:t>
            </a:r>
            <a:r>
              <a:rPr lang="zh-TW" altLang="en-US" dirty="0" smtClean="0"/>
              <a:t>？職務</a:t>
            </a:r>
            <a:r>
              <a:rPr lang="zh-TW" altLang="en-US" dirty="0"/>
              <a:t>容易上手嗎</a:t>
            </a:r>
            <a:r>
              <a:rPr lang="zh-TW" altLang="en-US" dirty="0" smtClean="0"/>
              <a:t>？</a:t>
            </a:r>
            <a:endParaRPr lang="en-US" altLang="zh-TW" dirty="0" smtClean="0"/>
          </a:p>
          <a:p>
            <a:endParaRPr lang="en-US" altLang="zh-TW" dirty="0"/>
          </a:p>
          <a:p>
            <a:r>
              <a:rPr lang="en-US" altLang="zh-TW" dirty="0" smtClean="0"/>
              <a:t>5.</a:t>
            </a:r>
            <a:r>
              <a:rPr lang="zh-TW" altLang="en-US" dirty="0" smtClean="0"/>
              <a:t> 您</a:t>
            </a:r>
            <a:r>
              <a:rPr lang="zh-TW" altLang="en-US" dirty="0"/>
              <a:t>認為在這裡工作的優缺點</a:t>
            </a:r>
            <a:r>
              <a:rPr lang="zh-TW" altLang="en-US" dirty="0" smtClean="0"/>
              <a:t>有哪</a:t>
            </a:r>
            <a:r>
              <a:rPr lang="zh-TW" altLang="en-US" dirty="0"/>
              <a:t>些</a:t>
            </a:r>
            <a:r>
              <a:rPr lang="zh-TW" altLang="en-US" dirty="0" smtClean="0"/>
              <a:t>？</a:t>
            </a:r>
            <a:endParaRPr lang="en-US" altLang="zh-TW" dirty="0" smtClean="0"/>
          </a:p>
          <a:p>
            <a:endParaRPr lang="en-US" altLang="zh-TW" dirty="0"/>
          </a:p>
          <a:p>
            <a:r>
              <a:rPr lang="en-US" altLang="zh-TW" dirty="0" smtClean="0"/>
              <a:t>6.</a:t>
            </a:r>
            <a:r>
              <a:rPr lang="zh-TW" altLang="en-US" dirty="0" smtClean="0"/>
              <a:t> 請問</a:t>
            </a:r>
            <a:r>
              <a:rPr lang="zh-TW" altLang="en-US" dirty="0"/>
              <a:t>您所在的部門為？主要負責哪些工作？</a:t>
            </a:r>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38</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spTree>
    <p:extLst>
      <p:ext uri="{BB962C8B-B14F-4D97-AF65-F5344CB8AC3E}">
        <p14:creationId xmlns:p14="http://schemas.microsoft.com/office/powerpoint/2010/main" val="345831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業界參訪</a:t>
            </a:r>
            <a:r>
              <a:rPr lang="en-US" altLang="zh-TW" dirty="0" smtClean="0"/>
              <a:t>(</a:t>
            </a:r>
            <a:r>
              <a:rPr lang="en-US" altLang="zh-TW" dirty="0"/>
              <a:t>4</a:t>
            </a:r>
            <a:r>
              <a:rPr lang="en-US" altLang="zh-TW" dirty="0" smtClean="0"/>
              <a:t>/5)</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smtClean="0"/>
              <a:t>7.</a:t>
            </a:r>
            <a:r>
              <a:rPr lang="zh-TW" altLang="en-US" dirty="0" smtClean="0"/>
              <a:t> 請問</a:t>
            </a:r>
            <a:r>
              <a:rPr lang="zh-TW" altLang="en-US" dirty="0"/>
              <a:t>您負責的工作通常都怎麼做分工</a:t>
            </a:r>
            <a:r>
              <a:rPr lang="zh-TW" altLang="en-US" dirty="0" smtClean="0"/>
              <a:t>？</a:t>
            </a:r>
            <a:endParaRPr lang="en-US" altLang="zh-TW" dirty="0" smtClean="0"/>
          </a:p>
          <a:p>
            <a:endParaRPr lang="en-US" altLang="zh-TW" dirty="0"/>
          </a:p>
          <a:p>
            <a:r>
              <a:rPr lang="en-US" altLang="zh-TW" dirty="0" smtClean="0"/>
              <a:t>8.</a:t>
            </a:r>
            <a:r>
              <a:rPr lang="zh-TW" altLang="en-US" dirty="0" smtClean="0"/>
              <a:t> 您</a:t>
            </a:r>
            <a:r>
              <a:rPr lang="zh-TW" altLang="en-US" dirty="0"/>
              <a:t>在工作上曾經遇過哪些挑戰？如何解決</a:t>
            </a:r>
            <a:r>
              <a:rPr lang="zh-TW" altLang="en-US" dirty="0" smtClean="0"/>
              <a:t>？</a:t>
            </a:r>
            <a:endParaRPr lang="en-US" altLang="zh-TW" dirty="0" smtClean="0"/>
          </a:p>
          <a:p>
            <a:endParaRPr lang="en-US" altLang="zh-TW" dirty="0"/>
          </a:p>
          <a:p>
            <a:r>
              <a:rPr lang="en-US" altLang="zh-TW" dirty="0" smtClean="0"/>
              <a:t>9.</a:t>
            </a:r>
            <a:r>
              <a:rPr lang="zh-TW" altLang="en-US" dirty="0" smtClean="0"/>
              <a:t> 您</a:t>
            </a:r>
            <a:r>
              <a:rPr lang="zh-TW" altLang="en-US" dirty="0"/>
              <a:t>每天的工作量會很多，壓力很重嗎</a:t>
            </a:r>
            <a:r>
              <a:rPr lang="zh-TW" altLang="en-US" dirty="0" smtClean="0"/>
              <a:t>？</a:t>
            </a:r>
            <a:endParaRPr lang="en-US" altLang="zh-TW" dirty="0" smtClean="0"/>
          </a:p>
          <a:p>
            <a:endParaRPr lang="en-US" altLang="zh-TW" dirty="0"/>
          </a:p>
          <a:p>
            <a:r>
              <a:rPr lang="en-US" altLang="zh-TW" dirty="0" smtClean="0"/>
              <a:t>10.</a:t>
            </a:r>
            <a:r>
              <a:rPr lang="zh-TW" altLang="en-US" dirty="0" smtClean="0"/>
              <a:t> 假如</a:t>
            </a:r>
            <a:r>
              <a:rPr lang="zh-TW" altLang="en-US" dirty="0"/>
              <a:t>有一件極為困難的專案，而且沒有把握完成他，這時候要怎樣面對？怎樣調整自己？</a:t>
            </a:r>
            <a:endParaRPr lang="en-US" altLang="zh-TW" dirty="0" smtClean="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39</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spTree>
    <p:extLst>
      <p:ext uri="{BB962C8B-B14F-4D97-AF65-F5344CB8AC3E}">
        <p14:creationId xmlns:p14="http://schemas.microsoft.com/office/powerpoint/2010/main" val="216751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研究</a:t>
            </a:r>
            <a:r>
              <a:rPr lang="zh-TW" altLang="en-US" dirty="0" smtClean="0"/>
              <a:t>背景</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4</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03858">
            <a:off x="6219094" y="1486835"/>
            <a:ext cx="2809876" cy="18716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橢圓 10"/>
          <p:cNvSpPr/>
          <p:nvPr/>
        </p:nvSpPr>
        <p:spPr>
          <a:xfrm>
            <a:off x="3851920" y="3068960"/>
            <a:ext cx="115212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Picture 2" descr="http://www.analysysmason.com/PageFiles/38807/Tom_Mowat_Figure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12776"/>
            <a:ext cx="5715000" cy="31432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Source：ID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988839"/>
            <a:ext cx="6789478" cy="409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13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業界參訪</a:t>
            </a:r>
            <a:r>
              <a:rPr lang="en-US" altLang="zh-TW" dirty="0" smtClean="0"/>
              <a:t>(5/5)</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40</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7" name="Picture 5" descr="C:\Users\HOME\Dropbox\YaoHaiLong\#專題進度\##企業參訪\Hai_Pic\P101002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71749"/>
            <a:ext cx="5688632" cy="42664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descr="C:\Users\HOME\Dropbox\YaoHaiLong\#專題進度\##企業參訪\Hai_Pic\P101004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1412776"/>
            <a:ext cx="6326925" cy="47451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C:\Users\YaoHaiLong\Dropbox\YaoHaiLong\#專題進度\##企劃書\企業參訪\ThankyouCar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628800"/>
            <a:ext cx="3291111" cy="465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39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 calcmode="lin" valueType="num">
                                      <p:cBhvr>
                                        <p:cTn id="18" dur="500" fill="hold"/>
                                        <p:tgtEl>
                                          <p:spTgt spid="1026"/>
                                        </p:tgtEl>
                                        <p:attrNameLst>
                                          <p:attrName>ppt_w</p:attrName>
                                        </p:attrNameLst>
                                      </p:cBhvr>
                                      <p:tavLst>
                                        <p:tav tm="0">
                                          <p:val>
                                            <p:fltVal val="0"/>
                                          </p:val>
                                        </p:tav>
                                        <p:tav tm="100000">
                                          <p:val>
                                            <p:strVal val="#ppt_w"/>
                                          </p:val>
                                        </p:tav>
                                      </p:tavLst>
                                    </p:anim>
                                    <p:anim calcmode="lin" valueType="num">
                                      <p:cBhvr>
                                        <p:cTn id="19" dur="500" fill="hold"/>
                                        <p:tgtEl>
                                          <p:spTgt spid="1026"/>
                                        </p:tgtEl>
                                        <p:attrNameLst>
                                          <p:attrName>ppt_h</p:attrName>
                                        </p:attrNameLst>
                                      </p:cBhvr>
                                      <p:tavLst>
                                        <p:tav tm="0">
                                          <p:val>
                                            <p:fltVal val="0"/>
                                          </p:val>
                                        </p:tav>
                                        <p:tav tm="100000">
                                          <p:val>
                                            <p:strVal val="#ppt_h"/>
                                          </p:val>
                                        </p:tav>
                                      </p:tavLst>
                                    </p:anim>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8620"/>
            <a:ext cx="9144000" cy="6469380"/>
          </a:xfrm>
          <a:prstGeom prst="rect">
            <a:avLst/>
          </a:prstGeom>
        </p:spPr>
      </p:pic>
      <p:sp>
        <p:nvSpPr>
          <p:cNvPr id="2" name="日期版面配置區 1"/>
          <p:cNvSpPr>
            <a:spLocks noGrp="1"/>
          </p:cNvSpPr>
          <p:nvPr>
            <p:ph type="dt" sz="half" idx="10"/>
          </p:nvPr>
        </p:nvSpPr>
        <p:spPr/>
        <p:txBody>
          <a:bodyPr/>
          <a:lstStyle/>
          <a:p>
            <a:fld id="{7995079E-D560-4F21-BFB9-AE8B1A31EE03}" type="datetime1">
              <a:rPr lang="zh-TW" altLang="en-US" smtClean="0"/>
              <a:t>2014/1/2</a:t>
            </a:fld>
            <a:endParaRPr lang="zh-TW" altLang="en-US"/>
          </a:p>
        </p:txBody>
      </p:sp>
      <p:sp>
        <p:nvSpPr>
          <p:cNvPr id="3" name="頁尾版面配置區 2"/>
          <p:cNvSpPr>
            <a:spLocks noGrp="1"/>
          </p:cNvSpPr>
          <p:nvPr>
            <p:ph type="ftr" sz="quarter" idx="11"/>
          </p:nvPr>
        </p:nvSpPr>
        <p:spPr/>
        <p:txBody>
          <a:bodyPr/>
          <a:lstStyle/>
          <a:p>
            <a:r>
              <a:rPr lang="zh-TW" altLang="en-US" dirty="0" smtClean="0"/>
              <a:t>真理資工</a:t>
            </a:r>
            <a:r>
              <a:rPr lang="en-US" altLang="zh-TW" dirty="0" smtClean="0"/>
              <a:t>-</a:t>
            </a:r>
            <a:r>
              <a:rPr lang="zh-TW" altLang="en-US" dirty="0" smtClean="0"/>
              <a:t>嶢海龍</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4D17A1EA-7734-43E4-8C3D-69D21D0A6E1F}" type="slidenum">
              <a:rPr lang="zh-TW" altLang="en-US" smtClean="0"/>
              <a:pPr/>
              <a:t>41</a:t>
            </a:fld>
            <a:endParaRPr lang="zh-TW" altLang="en-US"/>
          </a:p>
        </p:txBody>
      </p:sp>
      <p:sp>
        <p:nvSpPr>
          <p:cNvPr id="6" name="文字方塊 5"/>
          <p:cNvSpPr txBox="1"/>
          <p:nvPr/>
        </p:nvSpPr>
        <p:spPr>
          <a:xfrm rot="20796535">
            <a:off x="918613" y="4144497"/>
            <a:ext cx="864096" cy="2400657"/>
          </a:xfrm>
          <a:prstGeom prst="rect">
            <a:avLst/>
          </a:prstGeom>
          <a:noFill/>
        </p:spPr>
        <p:txBody>
          <a:bodyPr wrap="square" rtlCol="0">
            <a:spAutoFit/>
          </a:bodyPr>
          <a:lstStyle/>
          <a:p>
            <a:r>
              <a:rPr lang="en-US" altLang="zh-TW" sz="4400" b="1" dirty="0" smtClean="0">
                <a:latin typeface="Bradley Hand ITC" panose="03070402050302030203" pitchFamily="66" charset="0"/>
              </a:rPr>
              <a:t>E</a:t>
            </a:r>
          </a:p>
          <a:p>
            <a:r>
              <a:rPr lang="en-US" altLang="zh-TW" sz="4400" b="1" dirty="0" smtClean="0">
                <a:latin typeface="Bradley Hand ITC" panose="03070402050302030203" pitchFamily="66" charset="0"/>
              </a:rPr>
              <a:t>N</a:t>
            </a:r>
          </a:p>
          <a:p>
            <a:r>
              <a:rPr lang="en-US" altLang="zh-TW" sz="4400" b="1" dirty="0" smtClean="0">
                <a:latin typeface="Bradley Hand ITC" panose="03070402050302030203" pitchFamily="66" charset="0"/>
              </a:rPr>
              <a:t>D</a:t>
            </a:r>
          </a:p>
          <a:p>
            <a:endParaRPr lang="zh-TW" altLang="en-US" dirty="0">
              <a:latin typeface="Bradley Hand ITC" panose="03070402050302030203" pitchFamily="66" charset="0"/>
            </a:endParaRPr>
          </a:p>
        </p:txBody>
      </p:sp>
      <p:sp>
        <p:nvSpPr>
          <p:cNvPr id="5" name="矩形 4"/>
          <p:cNvSpPr/>
          <p:nvPr/>
        </p:nvSpPr>
        <p:spPr>
          <a:xfrm>
            <a:off x="2987824" y="4797152"/>
            <a:ext cx="5786776" cy="923330"/>
          </a:xfrm>
          <a:prstGeom prst="rect">
            <a:avLst/>
          </a:prstGeom>
          <a:ln>
            <a:solidFill>
              <a:srgbClr val="92D050"/>
            </a:solidFill>
          </a:ln>
          <a:effectLst>
            <a:glow rad="101600">
              <a:schemeClr val="accent3">
                <a:satMod val="175000"/>
                <a:alpha val="40000"/>
              </a:schemeClr>
            </a:glow>
            <a:outerShdw blurRad="40000" dist="20000" dir="5400000" rotWithShape="0">
              <a:srgbClr val="000000">
                <a:alpha val="38000"/>
              </a:srgbClr>
            </a:outerShdw>
            <a:softEdge rad="31750"/>
          </a:effectLst>
          <a:scene3d>
            <a:camera prst="isometricOffAxis1Right"/>
            <a:lightRig rig="threePt" dir="t"/>
          </a:scene3d>
        </p:spPr>
        <p:style>
          <a:lnRef idx="1">
            <a:schemeClr val="accent3"/>
          </a:lnRef>
          <a:fillRef idx="2">
            <a:schemeClr val="accent3"/>
          </a:fillRef>
          <a:effectRef idx="1">
            <a:schemeClr val="accent3"/>
          </a:effectRef>
          <a:fontRef idx="minor">
            <a:schemeClr val="dk1"/>
          </a:fontRef>
        </p:style>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TW"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Thanks for listening</a:t>
            </a:r>
            <a:endParaRPr lang="zh-TW" alt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843896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240" y="1543811"/>
            <a:ext cx="5715521" cy="3770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title"/>
          </p:nvPr>
        </p:nvSpPr>
        <p:spPr/>
        <p:txBody>
          <a:bodyPr/>
          <a:lstStyle/>
          <a:p>
            <a:r>
              <a:rPr lang="zh-TW" altLang="en-US" dirty="0" smtClean="0"/>
              <a:t>研究</a:t>
            </a:r>
            <a:r>
              <a:rPr lang="zh-TW" altLang="en-US" dirty="0"/>
              <a:t>動機</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88" y="1433513"/>
            <a:ext cx="3476625" cy="3990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931" y="995859"/>
            <a:ext cx="6850139" cy="48662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5</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2050" name="Picture 2" descr="http://screenshots.en.sftcdn.net/blog/en/2012/12/android-keyboards1.png"/>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a:stretch/>
        </p:blipFill>
        <p:spPr bwMode="auto">
          <a:xfrm>
            <a:off x="3029533" y="1044444"/>
            <a:ext cx="3084934" cy="5480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1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circle(in)">
                                      <p:cBhvr>
                                        <p:cTn id="12" dur="20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barn(inVertical)">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1000" fill="hold"/>
                                        <p:tgtEl>
                                          <p:spTgt spid="2050"/>
                                        </p:tgtEl>
                                        <p:attrNameLst>
                                          <p:attrName>ppt_w</p:attrName>
                                        </p:attrNameLst>
                                      </p:cBhvr>
                                      <p:tavLst>
                                        <p:tav tm="0">
                                          <p:val>
                                            <p:fltVal val="0"/>
                                          </p:val>
                                        </p:tav>
                                        <p:tav tm="100000">
                                          <p:val>
                                            <p:strVal val="#ppt_w"/>
                                          </p:val>
                                        </p:tav>
                                      </p:tavLst>
                                    </p:anim>
                                    <p:anim calcmode="lin" valueType="num">
                                      <p:cBhvr>
                                        <p:cTn id="23" dur="1000" fill="hold"/>
                                        <p:tgtEl>
                                          <p:spTgt spid="2050"/>
                                        </p:tgtEl>
                                        <p:attrNameLst>
                                          <p:attrName>ppt_h</p:attrName>
                                        </p:attrNameLst>
                                      </p:cBhvr>
                                      <p:tavLst>
                                        <p:tav tm="0">
                                          <p:val>
                                            <p:fltVal val="0"/>
                                          </p:val>
                                        </p:tav>
                                        <p:tav tm="100000">
                                          <p:val>
                                            <p:strVal val="#ppt_h"/>
                                          </p:val>
                                        </p:tav>
                                      </p:tavLst>
                                    </p:anim>
                                    <p:anim calcmode="lin" valueType="num">
                                      <p:cBhvr>
                                        <p:cTn id="24" dur="1000" fill="hold"/>
                                        <p:tgtEl>
                                          <p:spTgt spid="2050"/>
                                        </p:tgtEl>
                                        <p:attrNameLst>
                                          <p:attrName>style.rotation</p:attrName>
                                        </p:attrNameLst>
                                      </p:cBhvr>
                                      <p:tavLst>
                                        <p:tav tm="0">
                                          <p:val>
                                            <p:fltVal val="90"/>
                                          </p:val>
                                        </p:tav>
                                        <p:tav tm="100000">
                                          <p:val>
                                            <p:fltVal val="0"/>
                                          </p:val>
                                        </p:tav>
                                      </p:tavLst>
                                    </p:anim>
                                    <p:animEffect transition="in" filter="fade">
                                      <p:cBhvr>
                                        <p:cTn id="25"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研究目的</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6</a:t>
            </a:fld>
            <a:endParaRPr lang="zh-TW" altLang="en-US"/>
          </a:p>
        </p:txBody>
      </p:sp>
    </p:spTree>
    <p:extLst>
      <p:ext uri="{BB962C8B-B14F-4D97-AF65-F5344CB8AC3E}">
        <p14:creationId xmlns:p14="http://schemas.microsoft.com/office/powerpoint/2010/main" val="23748629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研究目的</a:t>
            </a:r>
            <a:r>
              <a:rPr lang="en-US" altLang="zh-TW" smtClean="0"/>
              <a:t>(1/2)</a:t>
            </a:r>
            <a:endParaRPr lang="zh-TW" altLang="en-US" dirty="0"/>
          </a:p>
        </p:txBody>
      </p:sp>
      <p:sp>
        <p:nvSpPr>
          <p:cNvPr id="3" name="內容版面配置區 2"/>
          <p:cNvSpPr>
            <a:spLocks noGrp="1"/>
          </p:cNvSpPr>
          <p:nvPr>
            <p:ph idx="1"/>
          </p:nvPr>
        </p:nvSpPr>
        <p:spPr>
          <a:xfrm>
            <a:off x="1259632" y="2132856"/>
            <a:ext cx="6665912" cy="3096344"/>
          </a:xfrm>
        </p:spPr>
        <p:txBody>
          <a:bodyPr/>
          <a:lstStyle/>
          <a:p>
            <a:r>
              <a:rPr lang="zh-TW" altLang="en-US" dirty="0" smtClean="0"/>
              <a:t>個人電腦與智慧型行動裝置的結合</a:t>
            </a:r>
            <a:endParaRPr lang="en-US" altLang="zh-TW" dirty="0" smtClean="0"/>
          </a:p>
          <a:p>
            <a:endParaRPr lang="en-US" altLang="zh-TW" dirty="0"/>
          </a:p>
          <a:p>
            <a:r>
              <a:rPr lang="zh-TW" altLang="en-US" dirty="0" smtClean="0"/>
              <a:t>更舒適方便的操作概念</a:t>
            </a:r>
            <a:endParaRPr lang="en-US" altLang="zh-TW" dirty="0" smtClean="0"/>
          </a:p>
          <a:p>
            <a:endParaRPr lang="en-US" altLang="zh-TW" dirty="0"/>
          </a:p>
          <a:p>
            <a:r>
              <a:rPr lang="zh-TW" altLang="en-US" dirty="0" smtClean="0"/>
              <a:t>有效利用時間、空間、資源</a:t>
            </a:r>
            <a:endParaRPr lang="zh-TW" altLang="en-US" dirty="0"/>
          </a:p>
        </p:txBody>
      </p:sp>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7</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spTree>
    <p:extLst>
      <p:ext uri="{BB962C8B-B14F-4D97-AF65-F5344CB8AC3E}">
        <p14:creationId xmlns:p14="http://schemas.microsoft.com/office/powerpoint/2010/main" val="96687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研究目的</a:t>
            </a:r>
            <a:r>
              <a:rPr lang="en-US" altLang="zh-TW" smtClean="0"/>
              <a:t>(2/2)</a:t>
            </a:r>
            <a:endParaRPr lang="zh-TW" altLang="en-US"/>
          </a:p>
        </p:txBody>
      </p:sp>
      <p:graphicFrame>
        <p:nvGraphicFramePr>
          <p:cNvPr id="7" name="內容版面配置區 6"/>
          <p:cNvGraphicFramePr>
            <a:graphicFrameLocks noGrp="1"/>
          </p:cNvGraphicFramePr>
          <p:nvPr>
            <p:ph idx="1"/>
            <p:extLst>
              <p:ext uri="{D42A27DB-BD31-4B8C-83A1-F6EECF244321}">
                <p14:modId xmlns:p14="http://schemas.microsoft.com/office/powerpoint/2010/main" val="137198541"/>
              </p:ext>
            </p:extLst>
          </p:nvPr>
        </p:nvGraphicFramePr>
        <p:xfrm>
          <a:off x="714375" y="1412877"/>
          <a:ext cx="7715252" cy="4752426"/>
        </p:xfrm>
        <a:graphic>
          <a:graphicData uri="http://schemas.openxmlformats.org/drawingml/2006/table">
            <a:tbl>
              <a:tblPr firstRow="1" bandRow="1">
                <a:tableStyleId>{5C22544A-7EE6-4342-B048-85BDC9FD1C3A}</a:tableStyleId>
              </a:tblPr>
              <a:tblGrid>
                <a:gridCol w="1409353"/>
                <a:gridCol w="2448273"/>
                <a:gridCol w="1872207"/>
                <a:gridCol w="1985419"/>
              </a:tblGrid>
              <a:tr h="678918">
                <a:tc>
                  <a:txBody>
                    <a:bodyPr/>
                    <a:lstStyle/>
                    <a:p>
                      <a:pPr algn="ctr"/>
                      <a:endParaRPr lang="zh-TW" altLang="en-US"/>
                    </a:p>
                  </a:txBody>
                  <a:tcPr anchor="ctr"/>
                </a:tc>
                <a:tc>
                  <a:txBody>
                    <a:bodyPr/>
                    <a:lstStyle/>
                    <a:p>
                      <a:pPr algn="ctr"/>
                      <a:r>
                        <a:rPr lang="en-US" altLang="zh-TW" smtClean="0"/>
                        <a:t>Android</a:t>
                      </a:r>
                      <a:r>
                        <a:rPr lang="zh-TW" altLang="en-US" smtClean="0"/>
                        <a:t>手機</a:t>
                      </a:r>
                      <a:r>
                        <a:rPr lang="en-US" altLang="zh-TW" smtClean="0"/>
                        <a:t/>
                      </a:r>
                      <a:br>
                        <a:rPr lang="en-US" altLang="zh-TW" smtClean="0"/>
                      </a:br>
                      <a:r>
                        <a:rPr lang="zh-TW" altLang="en-US" smtClean="0"/>
                        <a:t>遠端即時操控系統</a:t>
                      </a:r>
                      <a:endParaRPr lang="zh-TW" altLang="en-US"/>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mtClean="0"/>
                        <a:t>AirDroid</a:t>
                      </a:r>
                      <a:endParaRPr lang="zh-TW" altLang="en-US" smtClean="0"/>
                    </a:p>
                  </a:txBody>
                  <a:tcPr anchor="ctr"/>
                </a:tc>
                <a:tc>
                  <a:txBody>
                    <a:bodyPr/>
                    <a:lstStyle/>
                    <a:p>
                      <a:pPr algn="ctr"/>
                      <a:r>
                        <a:rPr lang="en-US" altLang="zh-TW" smtClean="0"/>
                        <a:t>Droid VNC Server</a:t>
                      </a:r>
                      <a:endParaRPr lang="zh-TW" altLang="en-US"/>
                    </a:p>
                  </a:txBody>
                  <a:tcPr anchor="ctr"/>
                </a:tc>
              </a:tr>
              <a:tr h="678918">
                <a:tc>
                  <a:txBody>
                    <a:bodyPr/>
                    <a:lstStyle/>
                    <a:p>
                      <a:pPr algn="ctr"/>
                      <a:r>
                        <a:rPr lang="zh-TW" altLang="en-US" smtClean="0"/>
                        <a:t>螢幕畫面</a:t>
                      </a:r>
                      <a:endParaRPr lang="en-US" altLang="zh-TW" smtClean="0"/>
                    </a:p>
                    <a:p>
                      <a:pPr algn="ctr"/>
                      <a:r>
                        <a:rPr lang="zh-TW" altLang="en-US" smtClean="0"/>
                        <a:t>同步傳遞</a:t>
                      </a: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r>
              <a:tr h="678918">
                <a:tc>
                  <a:txBody>
                    <a:bodyPr/>
                    <a:lstStyle/>
                    <a:p>
                      <a:pPr algn="ctr"/>
                      <a:r>
                        <a:rPr lang="zh-TW" altLang="en-US" smtClean="0"/>
                        <a:t>觸控事件</a:t>
                      </a:r>
                      <a:endParaRPr lang="en-US" altLang="zh-TW" smtClean="0"/>
                    </a:p>
                    <a:p>
                      <a:pPr algn="ctr"/>
                      <a:r>
                        <a:rPr lang="zh-TW" altLang="en-US" smtClean="0"/>
                        <a:t>控制</a:t>
                      </a: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r>
              <a:tr h="678918">
                <a:tc>
                  <a:txBody>
                    <a:bodyPr/>
                    <a:lstStyle/>
                    <a:p>
                      <a:pPr algn="ctr"/>
                      <a:r>
                        <a:rPr lang="zh-TW" altLang="en-US" smtClean="0"/>
                        <a:t>鍵盤事件</a:t>
                      </a:r>
                      <a:endParaRPr lang="en-US" altLang="zh-TW" smtClean="0"/>
                    </a:p>
                    <a:p>
                      <a:pPr algn="ctr"/>
                      <a:r>
                        <a:rPr lang="zh-TW" altLang="en-US" smtClean="0"/>
                        <a:t>控制</a:t>
                      </a: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r>
              <a:tr h="678918">
                <a:tc>
                  <a:txBody>
                    <a:bodyPr/>
                    <a:lstStyle/>
                    <a:p>
                      <a:pPr algn="ctr"/>
                      <a:r>
                        <a:rPr lang="zh-TW" altLang="en-US" smtClean="0"/>
                        <a:t>音訊同步</a:t>
                      </a:r>
                      <a:endParaRPr lang="en-US" altLang="zh-TW" smtClean="0"/>
                    </a:p>
                    <a:p>
                      <a:pPr algn="ctr"/>
                      <a:r>
                        <a:rPr lang="zh-TW" altLang="en-US" smtClean="0"/>
                        <a:t>處理</a:t>
                      </a: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r>
              <a:tr h="678918">
                <a:tc>
                  <a:txBody>
                    <a:bodyPr/>
                    <a:lstStyle/>
                    <a:p>
                      <a:pPr algn="ctr"/>
                      <a:r>
                        <a:rPr lang="zh-TW" altLang="en-US" smtClean="0"/>
                        <a:t>剪貼簿同步</a:t>
                      </a:r>
                      <a:endParaRPr lang="en-US" altLang="zh-TW" smtClean="0"/>
                    </a:p>
                    <a:p>
                      <a:pPr algn="ctr"/>
                      <a:r>
                        <a:rPr lang="zh-TW" altLang="en-US" smtClean="0"/>
                        <a:t>功能</a:t>
                      </a: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r>
              <a:tr h="678918">
                <a:tc>
                  <a:txBody>
                    <a:bodyPr/>
                    <a:lstStyle/>
                    <a:p>
                      <a:pPr algn="ctr"/>
                      <a:r>
                        <a:rPr lang="zh-TW" altLang="en-US" smtClean="0"/>
                        <a:t>檔案互相</a:t>
                      </a:r>
                      <a:endParaRPr lang="en-US" altLang="zh-TW" smtClean="0"/>
                    </a:p>
                    <a:p>
                      <a:pPr algn="ctr"/>
                      <a:r>
                        <a:rPr lang="zh-TW" altLang="en-US" smtClean="0"/>
                        <a:t>傳輸</a:t>
                      </a: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c>
                  <a:txBody>
                    <a:bodyPr/>
                    <a:lstStyle/>
                    <a:p>
                      <a:pPr algn="ctr"/>
                      <a:endParaRPr lang="zh-TW" altLang="en-US"/>
                    </a:p>
                  </a:txBody>
                  <a:tcPr anchor="ctr"/>
                </a:tc>
              </a:tr>
            </a:tbl>
          </a:graphicData>
        </a:graphic>
      </p:graphicFrame>
      <p:sp>
        <p:nvSpPr>
          <p:cNvPr id="4" name="頁尾版面配置區 3"/>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5" name="投影片編號版面配置區 4"/>
          <p:cNvSpPr>
            <a:spLocks noGrp="1"/>
          </p:cNvSpPr>
          <p:nvPr>
            <p:ph type="sldNum" sz="quarter" idx="12"/>
          </p:nvPr>
        </p:nvSpPr>
        <p:spPr/>
        <p:txBody>
          <a:bodyPr/>
          <a:lstStyle/>
          <a:p>
            <a:fld id="{4D17A1EA-7734-43E4-8C3D-69D21D0A6E1F}" type="slidenum">
              <a:rPr lang="zh-TW" altLang="en-US" smtClean="0"/>
              <a:pPr/>
              <a:t>8</a:t>
            </a:fld>
            <a:endParaRPr lang="zh-TW" altLang="en-US"/>
          </a:p>
        </p:txBody>
      </p:sp>
      <p:sp>
        <p:nvSpPr>
          <p:cNvPr id="6" name="日期版面配置區 5"/>
          <p:cNvSpPr>
            <a:spLocks noGrp="1"/>
          </p:cNvSpPr>
          <p:nvPr>
            <p:ph type="dt" sz="half" idx="10"/>
          </p:nvPr>
        </p:nvSpPr>
        <p:spPr/>
        <p:txBody>
          <a:bodyPr/>
          <a:lstStyle/>
          <a:p>
            <a:fld id="{12396D94-CD9C-46CF-BAAC-8E4F0E1A7573}" type="datetime1">
              <a:rPr lang="zh-TW" altLang="en-US" smtClean="0"/>
              <a:t>2014/1/2</a:t>
            </a:fld>
            <a:endParaRPr lang="zh-TW" altLang="en-US"/>
          </a:p>
        </p:txBody>
      </p:sp>
      <p:pic>
        <p:nvPicPr>
          <p:cNvPr id="205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3131839" y="2221985"/>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3131839" y="2870992"/>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3131839" y="3518129"/>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3131839" y="4221088"/>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3131839" y="4886281"/>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3131839" y="5589240"/>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44099" y1="24183" x2="45963" y2="69281"/>
                        <a14:foregroundMark x1="59006" y1="29412" x2="66460" y2="77124"/>
                        <a14:foregroundMark x1="50932" y1="22876" x2="85714" y2="16993"/>
                      </a14:backgroundRemoval>
                    </a14:imgEffect>
                  </a14:imgLayer>
                </a14:imgProps>
              </a:ext>
              <a:ext uri="{28A0092B-C50C-407E-A947-70E740481C1C}">
                <a14:useLocalDpi xmlns:a14="http://schemas.microsoft.com/office/drawing/2010/main" val="0"/>
              </a:ext>
            </a:extLst>
          </a:blip>
          <a:srcRect/>
          <a:stretch>
            <a:fillRect/>
          </a:stretch>
        </p:blipFill>
        <p:spPr bwMode="auto">
          <a:xfrm>
            <a:off x="5219610" y="2871927"/>
            <a:ext cx="511412" cy="4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5228687" y="2204864"/>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44099" y1="24183" x2="45963" y2="69281"/>
                        <a14:foregroundMark x1="59006" y1="29412" x2="66460" y2="77124"/>
                        <a14:foregroundMark x1="50932" y1="22876" x2="85714" y2="16993"/>
                      </a14:backgroundRemoval>
                    </a14:imgEffect>
                  </a14:imgLayer>
                </a14:imgProps>
              </a:ext>
              <a:ext uri="{28A0092B-C50C-407E-A947-70E740481C1C}">
                <a14:useLocalDpi xmlns:a14="http://schemas.microsoft.com/office/drawing/2010/main" val="0"/>
              </a:ext>
            </a:extLst>
          </a:blip>
          <a:srcRect/>
          <a:stretch>
            <a:fillRect/>
          </a:stretch>
        </p:blipFill>
        <p:spPr bwMode="auto">
          <a:xfrm>
            <a:off x="5219610" y="3519064"/>
            <a:ext cx="511412" cy="4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44099" y1="24183" x2="45963" y2="69281"/>
                        <a14:foregroundMark x1="59006" y1="29412" x2="66460" y2="77124"/>
                        <a14:foregroundMark x1="50932" y1="22876" x2="85714" y2="16993"/>
                      </a14:backgroundRemoval>
                    </a14:imgEffect>
                  </a14:imgLayer>
                </a14:imgProps>
              </a:ext>
              <a:ext uri="{28A0092B-C50C-407E-A947-70E740481C1C}">
                <a14:useLocalDpi xmlns:a14="http://schemas.microsoft.com/office/drawing/2010/main" val="0"/>
              </a:ext>
            </a:extLst>
          </a:blip>
          <a:srcRect/>
          <a:stretch>
            <a:fillRect/>
          </a:stretch>
        </p:blipFill>
        <p:spPr bwMode="auto">
          <a:xfrm>
            <a:off x="5219610" y="4221088"/>
            <a:ext cx="511412" cy="4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44099" y1="24183" x2="45963" y2="69281"/>
                        <a14:foregroundMark x1="59006" y1="29412" x2="66460" y2="77124"/>
                        <a14:foregroundMark x1="50932" y1="22876" x2="85714" y2="16993"/>
                      </a14:backgroundRemoval>
                    </a14:imgEffect>
                  </a14:imgLayer>
                </a14:imgProps>
              </a:ext>
              <a:ext uri="{28A0092B-C50C-407E-A947-70E740481C1C}">
                <a14:useLocalDpi xmlns:a14="http://schemas.microsoft.com/office/drawing/2010/main" val="0"/>
              </a:ext>
            </a:extLst>
          </a:blip>
          <a:srcRect/>
          <a:stretch>
            <a:fillRect/>
          </a:stretch>
        </p:blipFill>
        <p:spPr bwMode="auto">
          <a:xfrm>
            <a:off x="5219610" y="4886281"/>
            <a:ext cx="511412" cy="4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5228687" y="5589239"/>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7164288" y="2204864"/>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7164287" y="2870991"/>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7164287" y="3518128"/>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0128" y1="72078" x2="30128" y2="72078"/>
                        <a14:foregroundMark x1="60256" y1="66883" x2="67949" y2="18182"/>
                        <a14:foregroundMark x1="32692" y1="51299" x2="47436" y2="74675"/>
                        <a14:foregroundMark x1="25000" y1="56494" x2="25000" y2="56494"/>
                        <a14:foregroundMark x1="73077" y1="33117" x2="37821" y2="82468"/>
                        <a14:foregroundMark x1="32692" y1="46104" x2="35256" y2="72078"/>
                        <a14:foregroundMark x1="47436" y1="35714" x2="78205" y2="61688"/>
                        <a14:foregroundMark x1="37821" y1="25974" x2="19872" y2="66883"/>
                      </a14:backgroundRemoval>
                    </a14:imgEffect>
                  </a14:imgLayer>
                </a14:imgProps>
              </a:ext>
              <a:ext uri="{28A0092B-C50C-407E-A947-70E740481C1C}">
                <a14:useLocalDpi xmlns:a14="http://schemas.microsoft.com/office/drawing/2010/main" val="0"/>
              </a:ext>
            </a:extLst>
          </a:blip>
          <a:srcRect/>
          <a:stretch>
            <a:fillRect/>
          </a:stretch>
        </p:blipFill>
        <p:spPr bwMode="auto">
          <a:xfrm>
            <a:off x="7164288" y="4885346"/>
            <a:ext cx="493259" cy="4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44099" y1="24183" x2="45963" y2="69281"/>
                        <a14:foregroundMark x1="59006" y1="29412" x2="66460" y2="77124"/>
                        <a14:foregroundMark x1="50932" y1="22876" x2="85714" y2="16993"/>
                      </a14:backgroundRemoval>
                    </a14:imgEffect>
                  </a14:imgLayer>
                </a14:imgProps>
              </a:ext>
              <a:ext uri="{28A0092B-C50C-407E-A947-70E740481C1C}">
                <a14:useLocalDpi xmlns:a14="http://schemas.microsoft.com/office/drawing/2010/main" val="0"/>
              </a:ext>
            </a:extLst>
          </a:blip>
          <a:srcRect/>
          <a:stretch>
            <a:fillRect/>
          </a:stretch>
        </p:blipFill>
        <p:spPr bwMode="auto">
          <a:xfrm>
            <a:off x="7135050" y="4221088"/>
            <a:ext cx="511412" cy="4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44099" y1="24183" x2="45963" y2="69281"/>
                        <a14:foregroundMark x1="59006" y1="29412" x2="66460" y2="77124"/>
                        <a14:foregroundMark x1="50932" y1="22876" x2="85714" y2="16993"/>
                      </a14:backgroundRemoval>
                    </a14:imgEffect>
                  </a14:imgLayer>
                </a14:imgProps>
              </a:ext>
              <a:ext uri="{28A0092B-C50C-407E-A947-70E740481C1C}">
                <a14:useLocalDpi xmlns:a14="http://schemas.microsoft.com/office/drawing/2010/main" val="0"/>
              </a:ext>
            </a:extLst>
          </a:blip>
          <a:srcRect/>
          <a:stretch>
            <a:fillRect/>
          </a:stretch>
        </p:blipFill>
        <p:spPr bwMode="auto">
          <a:xfrm>
            <a:off x="7135050" y="5589239"/>
            <a:ext cx="511412" cy="4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8687" y="1074527"/>
            <a:ext cx="1147603" cy="510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C:\Users\HOME\Dropbox\YaoHaiLong\Pictures\LUT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1720" y="959905"/>
            <a:ext cx="786774" cy="7401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272" y="1074527"/>
            <a:ext cx="2092450" cy="510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653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2051"/>
                                        </p:tgtEl>
                                        <p:attrNameLst>
                                          <p:attrName>style.visibility</p:attrName>
                                        </p:attrNameLst>
                                      </p:cBhvr>
                                      <p:to>
                                        <p:strVal val="visible"/>
                                      </p:to>
                                    </p:set>
                                    <p:animEffect transition="in" filter="fade">
                                      <p:cBhvr>
                                        <p:cTn id="21" dur="500"/>
                                        <p:tgtEl>
                                          <p:spTgt spid="2051"/>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研究目標與預期成果</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日期版面配置區 3"/>
          <p:cNvSpPr>
            <a:spLocks noGrp="1"/>
          </p:cNvSpPr>
          <p:nvPr>
            <p:ph type="dt" sz="half" idx="10"/>
          </p:nvPr>
        </p:nvSpPr>
        <p:spPr/>
        <p:txBody>
          <a:bodyPr/>
          <a:lstStyle/>
          <a:p>
            <a:fld id="{12396D94-CD9C-46CF-BAAC-8E4F0E1A7573}" type="datetime1">
              <a:rPr lang="zh-TW" altLang="en-US" smtClean="0"/>
              <a:t>2014/1/2</a:t>
            </a:fld>
            <a:endParaRPr lang="zh-TW" altLang="en-US"/>
          </a:p>
        </p:txBody>
      </p:sp>
      <p:sp>
        <p:nvSpPr>
          <p:cNvPr id="5" name="頁尾版面配置區 4"/>
          <p:cNvSpPr>
            <a:spLocks noGrp="1"/>
          </p:cNvSpPr>
          <p:nvPr>
            <p:ph type="ftr" sz="quarter" idx="11"/>
          </p:nvPr>
        </p:nvSpPr>
        <p:spPr/>
        <p:txBody>
          <a:bodyPr/>
          <a:lstStyle/>
          <a:p>
            <a:r>
              <a:rPr lang="zh-TW" altLang="en-US" smtClean="0"/>
              <a:t>真理資工</a:t>
            </a:r>
            <a:r>
              <a:rPr lang="en-US" altLang="zh-TW" smtClean="0"/>
              <a:t>-</a:t>
            </a:r>
            <a:r>
              <a:rPr lang="zh-TW" altLang="en-US" smtClean="0"/>
              <a:t>嶢海龍</a:t>
            </a:r>
            <a:r>
              <a:rPr lang="en-US" altLang="zh-TW" smtClean="0"/>
              <a:t>©</a:t>
            </a:r>
            <a:endParaRPr lang="zh-TW" altLang="en-US" dirty="0"/>
          </a:p>
        </p:txBody>
      </p:sp>
      <p:sp>
        <p:nvSpPr>
          <p:cNvPr id="6" name="投影片編號版面配置區 5"/>
          <p:cNvSpPr>
            <a:spLocks noGrp="1"/>
          </p:cNvSpPr>
          <p:nvPr>
            <p:ph type="sldNum" sz="quarter" idx="12"/>
          </p:nvPr>
        </p:nvSpPr>
        <p:spPr/>
        <p:txBody>
          <a:bodyPr/>
          <a:lstStyle/>
          <a:p>
            <a:fld id="{4D17A1EA-7734-43E4-8C3D-69D21D0A6E1F}" type="slidenum">
              <a:rPr lang="zh-TW" altLang="en-US" smtClean="0"/>
              <a:pPr/>
              <a:t>9</a:t>
            </a:fld>
            <a:endParaRPr lang="zh-TW" altLang="en-US"/>
          </a:p>
        </p:txBody>
      </p:sp>
    </p:spTree>
    <p:extLst>
      <p:ext uri="{BB962C8B-B14F-4D97-AF65-F5344CB8AC3E}">
        <p14:creationId xmlns:p14="http://schemas.microsoft.com/office/powerpoint/2010/main" val="3195942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嶢海龍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嶢海龍_PPT</Template>
  <TotalTime>1101</TotalTime>
  <Words>1700</Words>
  <Application>Microsoft Office PowerPoint</Application>
  <PresentationFormat>如螢幕大小 (4:3)</PresentationFormat>
  <Paragraphs>333</Paragraphs>
  <Slides>41</Slides>
  <Notes>10</Notes>
  <HiddenSlides>0</HiddenSlides>
  <MMClips>1</MMClips>
  <ScaleCrop>false</ScaleCrop>
  <HeadingPairs>
    <vt:vector size="4" baseType="variant">
      <vt:variant>
        <vt:lpstr>佈景主題</vt:lpstr>
      </vt:variant>
      <vt:variant>
        <vt:i4>1</vt:i4>
      </vt:variant>
      <vt:variant>
        <vt:lpstr>投影片標題</vt:lpstr>
      </vt:variant>
      <vt:variant>
        <vt:i4>41</vt:i4>
      </vt:variant>
    </vt:vector>
  </HeadingPairs>
  <TitlesOfParts>
    <vt:vector size="42" baseType="lpstr">
      <vt:lpstr>嶢海龍_PPT</vt:lpstr>
      <vt:lpstr>Android手機遠端即時操控系統 Android Mobile Phone Real-time Remote Control System</vt:lpstr>
      <vt:lpstr>Contents</vt:lpstr>
      <vt:lpstr>研究背景與動機</vt:lpstr>
      <vt:lpstr>研究背景</vt:lpstr>
      <vt:lpstr>研究動機</vt:lpstr>
      <vt:lpstr>研究目的</vt:lpstr>
      <vt:lpstr>研究目的(1/2)</vt:lpstr>
      <vt:lpstr>研究目的(2/2)</vt:lpstr>
      <vt:lpstr>研究目標與預期成果</vt:lpstr>
      <vt:lpstr>研究目標與預期成果</vt:lpstr>
      <vt:lpstr>系統架構</vt:lpstr>
      <vt:lpstr>系統架構</vt:lpstr>
      <vt:lpstr>專一總進度與Demo影片</vt:lpstr>
      <vt:lpstr>專一總進度</vt:lpstr>
      <vt:lpstr>Demo影片</vt:lpstr>
      <vt:lpstr>個人進度報告</vt:lpstr>
      <vt:lpstr>個人進度表</vt:lpstr>
      <vt:lpstr>FrameBuffer</vt:lpstr>
      <vt:lpstr>Android GUI update</vt:lpstr>
      <vt:lpstr>/dev/graphic/fb0</vt:lpstr>
      <vt:lpstr>個人進度報告</vt:lpstr>
      <vt:lpstr>個人進度表</vt:lpstr>
      <vt:lpstr>Linux Kernel</vt:lpstr>
      <vt:lpstr>System Call Table</vt:lpstr>
      <vt:lpstr>Android Source Code</vt:lpstr>
      <vt:lpstr>個人進度報告</vt:lpstr>
      <vt:lpstr>個人進度表</vt:lpstr>
      <vt:lpstr>Android 取得IP位置</vt:lpstr>
      <vt:lpstr>Media Recorder(1/2)</vt:lpstr>
      <vt:lpstr>Media Recorder(2/2)</vt:lpstr>
      <vt:lpstr>PC端介面</vt:lpstr>
      <vt:lpstr>Linux</vt:lpstr>
      <vt:lpstr>Linux</vt:lpstr>
      <vt:lpstr>業界參訪</vt:lpstr>
      <vt:lpstr>業界參訪</vt:lpstr>
      <vt:lpstr>業界參訪(1/5)</vt:lpstr>
      <vt:lpstr>業界參訪(2/5)</vt:lpstr>
      <vt:lpstr>業界參訪(3/5)</vt:lpstr>
      <vt:lpstr>業界參訪(4/5)</vt:lpstr>
      <vt:lpstr>業界參訪(5/5)</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專題報告</dc:title>
  <dc:creator>Umi</dc:creator>
  <cp:lastModifiedBy>HOME</cp:lastModifiedBy>
  <cp:revision>141</cp:revision>
  <dcterms:created xsi:type="dcterms:W3CDTF">2013-12-10T15:35:49Z</dcterms:created>
  <dcterms:modified xsi:type="dcterms:W3CDTF">2014-01-02T14:42:37Z</dcterms:modified>
</cp:coreProperties>
</file>